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1"/>
  </p:notesMasterIdLst>
  <p:sldIdLst>
    <p:sldId id="256" r:id="rId2"/>
    <p:sldId id="274" r:id="rId3"/>
    <p:sldId id="257" r:id="rId4"/>
    <p:sldId id="268" r:id="rId5"/>
    <p:sldId id="267" r:id="rId6"/>
    <p:sldId id="266" r:id="rId7"/>
    <p:sldId id="263" r:id="rId8"/>
    <p:sldId id="264" r:id="rId9"/>
    <p:sldId id="270" r:id="rId10"/>
    <p:sldId id="258" r:id="rId11"/>
    <p:sldId id="265" r:id="rId12"/>
    <p:sldId id="259" r:id="rId13"/>
    <p:sldId id="260" r:id="rId14"/>
    <p:sldId id="271" r:id="rId15"/>
    <p:sldId id="261" r:id="rId16"/>
    <p:sldId id="269" r:id="rId17"/>
    <p:sldId id="262" r:id="rId18"/>
    <p:sldId id="272" r:id="rId19"/>
    <p:sldId id="273" r:id="rId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bfpzNGc8VJmJzGEEJxedA==" hashData="9QizHJTtHU8ZoSam5rl4y6d8oX5UjoyowkedhS1EXqeHeEv/0DAPrq1jkSsact6CNVhJzLpc/gs58CIkG5xO+w=="/>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3716" autoAdjust="0"/>
  </p:normalViewPr>
  <p:slideViewPr>
    <p:cSldViewPr>
      <p:cViewPr varScale="1">
        <p:scale>
          <a:sx n="70" d="100"/>
          <a:sy n="70" d="100"/>
        </p:scale>
        <p:origin x="132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4125B7-31BE-4708-AB39-F811C00AEC47}" type="datetimeFigureOut">
              <a:rPr lang="it-IT" smtClean="0"/>
              <a:t>22/09/2017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29BDAA-6922-492E-BB95-1E7CC7AC0F2A}" type="slidenum">
              <a:rPr lang="it-IT" smtClean="0"/>
              <a:t>‹N›</a:t>
            </a:fld>
            <a:endParaRPr lang="it-IT"/>
          </a:p>
        </p:txBody>
      </p:sp>
    </p:spTree>
    <p:extLst>
      <p:ext uri="{BB962C8B-B14F-4D97-AF65-F5344CB8AC3E}">
        <p14:creationId xmlns:p14="http://schemas.microsoft.com/office/powerpoint/2010/main" val="4091926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2"/>
      </p:bgRef>
    </p:bg>
    <p:spTree>
      <p:nvGrpSpPr>
        <p:cNvPr id="1" name=""/>
        <p:cNvGrpSpPr/>
        <p:nvPr/>
      </p:nvGrpSpPr>
      <p:grpSpPr>
        <a:xfrm>
          <a:off x="0" y="0"/>
          <a:ext cx="0" cy="0"/>
          <a:chOff x="0" y="0"/>
          <a:chExt cx="0" cy="0"/>
        </a:xfrm>
      </p:grpSpPr>
      <p:sp>
        <p:nvSpPr>
          <p:cNvPr id="7" name="Figura a mano libera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igura a mano libera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olo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3F9896D0-2CE2-4ACC-9213-95ECB1F5046C}" type="datetimeFigureOut">
              <a:rPr lang="it-IT" smtClean="0"/>
              <a:t>22/09/2017</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3CA17C65-24B0-41CE-990D-4597D5361433}"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F9896D0-2CE2-4ACC-9213-95ECB1F5046C}" type="datetimeFigureOut">
              <a:rPr lang="it-IT" smtClean="0"/>
              <a:t>22/09/2017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CA17C65-24B0-41CE-990D-4597D5361433}"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F9896D0-2CE2-4ACC-9213-95ECB1F5046C}" type="datetimeFigureOut">
              <a:rPr lang="it-IT" smtClean="0"/>
              <a:t>22/09/2017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CA17C65-24B0-41CE-990D-4597D5361433}"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lgn="l">
              <a:defRPr/>
            </a:lvl1p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F9896D0-2CE2-4ACC-9213-95ECB1F5046C}" type="datetimeFigureOut">
              <a:rPr lang="it-IT" smtClean="0"/>
              <a:t>22/09/2017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CA17C65-24B0-41CE-990D-4597D5361433}"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2"/>
      </p:bgRef>
    </p:bg>
    <p:spTree>
      <p:nvGrpSpPr>
        <p:cNvPr id="1" name=""/>
        <p:cNvGrpSpPr/>
        <p:nvPr/>
      </p:nvGrpSpPr>
      <p:grpSpPr>
        <a:xfrm>
          <a:off x="0" y="0"/>
          <a:ext cx="0" cy="0"/>
          <a:chOff x="0" y="0"/>
          <a:chExt cx="0" cy="0"/>
        </a:xfrm>
      </p:grpSpPr>
      <p:sp>
        <p:nvSpPr>
          <p:cNvPr id="7" name="Figura a mano libera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igura a mano libera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olo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3F9896D0-2CE2-4ACC-9213-95ECB1F5046C}" type="datetimeFigureOut">
              <a:rPr lang="it-IT" smtClean="0"/>
              <a:t>22/09/2017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CA17C65-24B0-41CE-990D-4597D5361433}"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3F9896D0-2CE2-4ACC-9213-95ECB1F5046C}" type="datetimeFigureOut">
              <a:rPr lang="it-IT" smtClean="0"/>
              <a:t>22/09/2017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CA17C65-24B0-41CE-990D-4597D5361433}"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3F9896D0-2CE2-4ACC-9213-95ECB1F5046C}" type="datetimeFigureOut">
              <a:rPr lang="it-IT" smtClean="0"/>
              <a:t>22/09/2017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CA17C65-24B0-41CE-990D-4597D5361433}"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320"/>
            <a:ext cx="7470648" cy="1143000"/>
          </a:xfrm>
        </p:spPr>
        <p:txBody>
          <a:bodyPr anchor="ctr"/>
          <a:lstStyle>
            <a:lvl1pPr algn="l">
              <a:defRPr sz="4600"/>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3F9896D0-2CE2-4ACC-9213-95ECB1F5046C}" type="datetimeFigureOut">
              <a:rPr lang="it-IT" smtClean="0"/>
              <a:t>22/09/2017</a:t>
            </a:fld>
            <a:endParaRPr lang="it-IT"/>
          </a:p>
        </p:txBody>
      </p:sp>
      <p:sp>
        <p:nvSpPr>
          <p:cNvPr id="8" name="Segnaposto numero diapositiva 7"/>
          <p:cNvSpPr>
            <a:spLocks noGrp="1"/>
          </p:cNvSpPr>
          <p:nvPr>
            <p:ph type="sldNum" sz="quarter" idx="11"/>
          </p:nvPr>
        </p:nvSpPr>
        <p:spPr/>
        <p:txBody>
          <a:bodyPr/>
          <a:lstStyle/>
          <a:p>
            <a:fld id="{3CA17C65-24B0-41CE-990D-4597D5361433}" type="slidenum">
              <a:rPr lang="it-IT" smtClean="0"/>
              <a:t>‹N›</a:t>
            </a:fld>
            <a:endParaRPr lang="it-IT"/>
          </a:p>
        </p:txBody>
      </p:sp>
      <p:sp>
        <p:nvSpPr>
          <p:cNvPr id="9" name="Segnaposto piè di pagina 8"/>
          <p:cNvSpPr>
            <a:spLocks noGrp="1"/>
          </p:cNvSpPr>
          <p:nvPr>
            <p:ph type="ftr" sz="quarter" idx="12"/>
          </p:nvPr>
        </p:nvSpPr>
        <p:spPr/>
        <p:txBody>
          <a:bodyPr/>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F9896D0-2CE2-4ACC-9213-95ECB1F5046C}" type="datetimeFigureOut">
              <a:rPr lang="it-IT" smtClean="0"/>
              <a:t>22/09/2017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CA17C65-24B0-41CE-990D-4597D5361433}"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3F9896D0-2CE2-4ACC-9213-95ECB1F5046C}" type="datetimeFigureOut">
              <a:rPr lang="it-IT" smtClean="0"/>
              <a:t>22/09/2017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156448" y="6422064"/>
            <a:ext cx="762000" cy="365125"/>
          </a:xfrm>
        </p:spPr>
        <p:txBody>
          <a:bodyPr/>
          <a:lstStyle/>
          <a:p>
            <a:fld id="{3CA17C65-24B0-41CE-990D-4597D5361433}"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a:xfrm>
            <a:off x="457200" y="6422064"/>
            <a:ext cx="2133600" cy="365125"/>
          </a:xfrm>
        </p:spPr>
        <p:txBody>
          <a:bodyPr/>
          <a:lstStyle/>
          <a:p>
            <a:fld id="{3F9896D0-2CE2-4ACC-9213-95ECB1F5046C}" type="datetimeFigureOut">
              <a:rPr lang="it-IT" smtClean="0"/>
              <a:t>22/09/2017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CA17C65-24B0-41CE-990D-4597D5361433}"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igura a mano libera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igura a mano libera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Segnaposto titolo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F9896D0-2CE2-4ACC-9213-95ECB1F5046C}" type="datetimeFigureOut">
              <a:rPr lang="it-IT" smtClean="0"/>
              <a:t>22/09/2017</a:t>
            </a:fld>
            <a:endParaRPr lang="it-IT"/>
          </a:p>
        </p:txBody>
      </p:sp>
      <p:sp>
        <p:nvSpPr>
          <p:cNvPr id="22" name="Segnaposto piè di pagina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it-IT"/>
          </a:p>
        </p:txBody>
      </p:sp>
      <p:sp>
        <p:nvSpPr>
          <p:cNvPr id="18" name="Segnaposto numero diapositiva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CA17C65-24B0-41CE-990D-4597D5361433}" type="slidenum">
              <a:rPr lang="it-IT" smtClean="0"/>
              <a:t>‹N›</a:t>
            </a:fld>
            <a:endParaRPr lang="it-IT"/>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1.gif"/><Relationship Id="rId5" Type="http://schemas.openxmlformats.org/officeDocument/2006/relationships/image" Target="../media/image20.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18" Type="http://schemas.openxmlformats.org/officeDocument/2006/relationships/image" Target="../media/image40.png"/><Relationship Id="rId26" Type="http://schemas.openxmlformats.org/officeDocument/2006/relationships/image" Target="../media/image48.jpeg"/><Relationship Id="rId3" Type="http://schemas.openxmlformats.org/officeDocument/2006/relationships/image" Target="../media/image25.png"/><Relationship Id="rId21" Type="http://schemas.openxmlformats.org/officeDocument/2006/relationships/image" Target="../media/image43.png"/><Relationship Id="rId34" Type="http://schemas.openxmlformats.org/officeDocument/2006/relationships/image" Target="../media/image56.png"/><Relationship Id="rId7" Type="http://schemas.openxmlformats.org/officeDocument/2006/relationships/image" Target="../media/image29.png"/><Relationship Id="rId12" Type="http://schemas.openxmlformats.org/officeDocument/2006/relationships/image" Target="../media/image34.jpg"/><Relationship Id="rId17" Type="http://schemas.openxmlformats.org/officeDocument/2006/relationships/image" Target="../media/image39.jpg"/><Relationship Id="rId25" Type="http://schemas.openxmlformats.org/officeDocument/2006/relationships/image" Target="../media/image47.jpeg"/><Relationship Id="rId33" Type="http://schemas.openxmlformats.org/officeDocument/2006/relationships/image" Target="../media/image55.jpeg"/><Relationship Id="rId2" Type="http://schemas.openxmlformats.org/officeDocument/2006/relationships/image" Target="../media/image24.jpeg"/><Relationship Id="rId16" Type="http://schemas.openxmlformats.org/officeDocument/2006/relationships/image" Target="../media/image38.jpg"/><Relationship Id="rId20" Type="http://schemas.openxmlformats.org/officeDocument/2006/relationships/image" Target="../media/image42.jpeg"/><Relationship Id="rId29"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jpg"/><Relationship Id="rId32" Type="http://schemas.openxmlformats.org/officeDocument/2006/relationships/image" Target="../media/image54.jpg"/><Relationship Id="rId37" Type="http://schemas.openxmlformats.org/officeDocument/2006/relationships/image" Target="../media/image2.png"/><Relationship Id="rId5" Type="http://schemas.openxmlformats.org/officeDocument/2006/relationships/image" Target="../media/image27.jpe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1.gif"/><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jpeg"/><Relationship Id="rId4" Type="http://schemas.openxmlformats.org/officeDocument/2006/relationships/image" Target="../media/image26.png"/><Relationship Id="rId9" Type="http://schemas.openxmlformats.org/officeDocument/2006/relationships/image" Target="../media/image31.jpg"/><Relationship Id="rId14" Type="http://schemas.openxmlformats.org/officeDocument/2006/relationships/image" Target="../media/image36.png"/><Relationship Id="rId22" Type="http://schemas.openxmlformats.org/officeDocument/2006/relationships/image" Target="../media/image44.jpe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gif"/></Relationships>
</file>

<file path=ppt/slides/_rels/slide8.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360" y="602272"/>
            <a:ext cx="7369295" cy="49458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CasellaDiTesto 1"/>
          <p:cNvSpPr txBox="1"/>
          <p:nvPr/>
        </p:nvSpPr>
        <p:spPr>
          <a:xfrm>
            <a:off x="1115616" y="620688"/>
            <a:ext cx="7056784" cy="6740307"/>
          </a:xfrm>
          <a:prstGeom prst="rect">
            <a:avLst/>
          </a:prstGeom>
          <a:noFill/>
        </p:spPr>
        <p:txBody>
          <a:bodyPr wrap="square" rtlCol="0">
            <a:spAutoFit/>
          </a:bodyPr>
          <a:lstStyle/>
          <a:p>
            <a:pPr algn="ctr"/>
            <a:r>
              <a:rPr lang="it-IT" sz="3200" b="1" dirty="0" smtClean="0">
                <a:solidFill>
                  <a:srgbClr val="FF0000"/>
                </a:solidFill>
              </a:rPr>
              <a:t>Venezuela</a:t>
            </a:r>
          </a:p>
          <a:p>
            <a:pPr algn="ctr"/>
            <a:endParaRPr lang="it-IT" sz="3200" b="1" dirty="0" smtClean="0">
              <a:solidFill>
                <a:srgbClr val="FF0000"/>
              </a:solidFill>
            </a:endParaRPr>
          </a:p>
          <a:p>
            <a:pPr algn="ctr"/>
            <a:r>
              <a:rPr lang="it-IT" sz="2400" b="1" dirty="0" smtClean="0">
                <a:solidFill>
                  <a:srgbClr val="FF0000"/>
                </a:solidFill>
              </a:rPr>
              <a:t>     Nel labirinto di una crisi senza fine</a:t>
            </a:r>
          </a:p>
          <a:p>
            <a:pPr algn="ctr"/>
            <a:endParaRPr lang="it-IT" sz="3200" b="1" dirty="0" smtClean="0">
              <a:ln>
                <a:solidFill>
                  <a:schemeClr val="bg1"/>
                </a:solidFill>
              </a:ln>
            </a:endParaRPr>
          </a:p>
          <a:p>
            <a:pPr algn="ctr"/>
            <a:endParaRPr lang="it-IT" sz="3200" b="1" dirty="0">
              <a:ln>
                <a:solidFill>
                  <a:schemeClr val="bg1"/>
                </a:solidFill>
              </a:ln>
            </a:endParaRPr>
          </a:p>
          <a:p>
            <a:pPr algn="ctr"/>
            <a:endParaRPr lang="it-IT" sz="3200" b="1" dirty="0" smtClean="0">
              <a:ln>
                <a:solidFill>
                  <a:schemeClr val="bg1"/>
                </a:solidFill>
              </a:ln>
            </a:endParaRPr>
          </a:p>
          <a:p>
            <a:pPr algn="ctr"/>
            <a:endParaRPr lang="it-IT" sz="3200" b="1" dirty="0">
              <a:ln>
                <a:solidFill>
                  <a:schemeClr val="bg1"/>
                </a:solidFill>
              </a:ln>
            </a:endParaRPr>
          </a:p>
          <a:p>
            <a:pPr algn="ctr"/>
            <a:endParaRPr lang="it-IT" b="1" dirty="0">
              <a:ln>
                <a:solidFill>
                  <a:schemeClr val="bg1"/>
                </a:solidFill>
              </a:ln>
            </a:endParaRPr>
          </a:p>
          <a:p>
            <a:pPr algn="ctr"/>
            <a:r>
              <a:rPr lang="it-IT" dirty="0" smtClean="0">
                <a:solidFill>
                  <a:srgbClr val="FFFF00"/>
                </a:solidFill>
              </a:rPr>
              <a:t>Dr. William Bavone </a:t>
            </a:r>
          </a:p>
          <a:p>
            <a:pPr algn="ctr"/>
            <a:r>
              <a:rPr lang="it-IT" dirty="0" smtClean="0">
                <a:solidFill>
                  <a:srgbClr val="FFFF00"/>
                </a:solidFill>
              </a:rPr>
              <a:t>Redattore di Scenari Internazionali</a:t>
            </a:r>
          </a:p>
          <a:p>
            <a:pPr algn="ctr"/>
            <a:endParaRPr lang="it-IT" dirty="0" smtClean="0">
              <a:solidFill>
                <a:srgbClr val="FFFF00"/>
              </a:solidFill>
            </a:endParaRPr>
          </a:p>
          <a:p>
            <a:pPr algn="ctr"/>
            <a:r>
              <a:rPr lang="it-IT" dirty="0" smtClean="0">
                <a:solidFill>
                  <a:srgbClr val="FFFF00"/>
                </a:solidFill>
              </a:rPr>
              <a:t>21/09/2017</a:t>
            </a:r>
          </a:p>
          <a:p>
            <a:pPr algn="ctr"/>
            <a:endParaRPr lang="it-IT" dirty="0">
              <a:solidFill>
                <a:schemeClr val="bg1"/>
              </a:solidFill>
            </a:endParaRPr>
          </a:p>
          <a:p>
            <a:pPr algn="ctr"/>
            <a:endParaRPr lang="it-IT" dirty="0" smtClean="0">
              <a:solidFill>
                <a:schemeClr val="bg1"/>
              </a:solidFill>
            </a:endParaRPr>
          </a:p>
          <a:p>
            <a:pPr algn="ctr"/>
            <a:endParaRPr lang="it-IT" dirty="0" smtClean="0">
              <a:solidFill>
                <a:schemeClr val="bg1"/>
              </a:solidFill>
            </a:endParaRPr>
          </a:p>
          <a:p>
            <a:pPr algn="ctr"/>
            <a:endParaRPr lang="it-IT" dirty="0">
              <a:solidFill>
                <a:schemeClr val="bg1"/>
              </a:solidFill>
            </a:endParaRPr>
          </a:p>
          <a:p>
            <a:pPr algn="ctr"/>
            <a:endParaRPr lang="it-IT" dirty="0" smtClean="0">
              <a:solidFill>
                <a:schemeClr val="bg1"/>
              </a:solidFill>
            </a:endParaRPr>
          </a:p>
          <a:p>
            <a:pPr algn="ctr"/>
            <a:endParaRPr lang="it-IT" dirty="0">
              <a:solidFill>
                <a:schemeClr val="bg1"/>
              </a:solidFill>
            </a:endParaRPr>
          </a:p>
          <a:p>
            <a:pPr algn="ctr"/>
            <a:endParaRPr lang="it-IT" dirty="0">
              <a:solidFill>
                <a:schemeClr val="bg1"/>
              </a:solidFill>
            </a:endParaRPr>
          </a:p>
        </p:txBody>
      </p:sp>
      <p:pic>
        <p:nvPicPr>
          <p:cNvPr id="7" name="Immagine 6" descr="Logo.png"/>
          <p:cNvPicPr>
            <a:picLocks noChangeAspect="1"/>
          </p:cNvPicPr>
          <p:nvPr/>
        </p:nvPicPr>
        <p:blipFill>
          <a:blip r:embed="rId3" cstate="print"/>
          <a:stretch>
            <a:fillRect/>
          </a:stretch>
        </p:blipFill>
        <p:spPr>
          <a:xfrm>
            <a:off x="43880" y="5957664"/>
            <a:ext cx="2903636" cy="66590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cstate="print">
            <a:extLst>
              <a:ext uri="{28A0092B-C50C-407E-A947-70E740481C1C}">
                <a14:useLocalDpi xmlns:a14="http://schemas.microsoft.com/office/drawing/2010/main" val="0"/>
              </a:ext>
            </a:extLst>
          </a:blip>
          <a:srcRect l="6006" t="11512" r="3338" b="5986"/>
          <a:stretch/>
        </p:blipFill>
        <p:spPr>
          <a:xfrm>
            <a:off x="100234" y="55800"/>
            <a:ext cx="4302146" cy="3373200"/>
          </a:xfrm>
          <a:prstGeom prst="rect">
            <a:avLst/>
          </a:prstGeom>
          <a:ln>
            <a:noFill/>
          </a:ln>
          <a:effectLst>
            <a:softEdge rad="112500"/>
          </a:effectLst>
        </p:spPr>
      </p:pic>
      <p:sp>
        <p:nvSpPr>
          <p:cNvPr id="2" name="CasellaDiTesto 1"/>
          <p:cNvSpPr txBox="1"/>
          <p:nvPr/>
        </p:nvSpPr>
        <p:spPr>
          <a:xfrm>
            <a:off x="4540024" y="56575"/>
            <a:ext cx="3544560" cy="369332"/>
          </a:xfrm>
          <a:prstGeom prst="rect">
            <a:avLst/>
          </a:prstGeom>
          <a:noFill/>
        </p:spPr>
        <p:txBody>
          <a:bodyPr wrap="none" rtlCol="0">
            <a:spAutoFit/>
          </a:bodyPr>
          <a:lstStyle/>
          <a:p>
            <a:r>
              <a:rPr lang="it-IT" b="1" dirty="0" smtClean="0"/>
              <a:t>Realtà e potenzialità strutturali</a:t>
            </a:r>
            <a:endParaRPr lang="it-IT" b="1" dirty="0"/>
          </a:p>
        </p:txBody>
      </p:sp>
      <p:sp>
        <p:nvSpPr>
          <p:cNvPr id="6" name="CasellaDiTesto 5"/>
          <p:cNvSpPr txBox="1"/>
          <p:nvPr/>
        </p:nvSpPr>
        <p:spPr>
          <a:xfrm>
            <a:off x="4540024" y="528024"/>
            <a:ext cx="3934658" cy="954107"/>
          </a:xfrm>
          <a:prstGeom prst="rect">
            <a:avLst/>
          </a:prstGeom>
          <a:noFill/>
        </p:spPr>
        <p:txBody>
          <a:bodyPr wrap="square" rtlCol="0">
            <a:spAutoFit/>
          </a:bodyPr>
          <a:lstStyle/>
          <a:p>
            <a:pPr algn="just"/>
            <a:r>
              <a:rPr lang="it-IT" sz="1400" dirty="0" smtClean="0"/>
              <a:t>Il Venezuela detiene la più grande riserva petrolifera mondiale appartenente ad una singola sovranità. L’area del Bacino dell’Orinoco ad sud-est di Caracas   </a:t>
            </a:r>
            <a:endParaRPr lang="it-IT" sz="1400" dirty="0"/>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0024" y="1596839"/>
            <a:ext cx="4470621" cy="2336696"/>
          </a:xfrm>
          <a:prstGeom prst="rect">
            <a:avLst/>
          </a:prstGeom>
          <a:ln>
            <a:noFill/>
          </a:ln>
          <a:effectLst>
            <a:outerShdw blurRad="292100" dist="139700" dir="2700000" algn="tl" rotWithShape="0">
              <a:srgbClr val="333333">
                <a:alpha val="65000"/>
              </a:srgbClr>
            </a:outerShdw>
          </a:effectLst>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63" y="3818958"/>
            <a:ext cx="3672408" cy="1799480"/>
          </a:xfrm>
          <a:prstGeom prst="rect">
            <a:avLst/>
          </a:prstGeom>
          <a:ln>
            <a:noFill/>
          </a:ln>
          <a:effectLst>
            <a:outerShdw blurRad="292100" dist="139700" dir="2700000" algn="tl" rotWithShape="0">
              <a:srgbClr val="333333">
                <a:alpha val="65000"/>
              </a:srgbClr>
            </a:outerShdw>
          </a:effectLst>
        </p:spPr>
      </p:pic>
      <p:sp>
        <p:nvSpPr>
          <p:cNvPr id="9" name="CasellaDiTesto 8"/>
          <p:cNvSpPr txBox="1"/>
          <p:nvPr/>
        </p:nvSpPr>
        <p:spPr>
          <a:xfrm>
            <a:off x="965366" y="5618438"/>
            <a:ext cx="2374368" cy="253916"/>
          </a:xfrm>
          <a:prstGeom prst="rect">
            <a:avLst/>
          </a:prstGeom>
          <a:noFill/>
        </p:spPr>
        <p:txBody>
          <a:bodyPr wrap="none" rtlCol="0">
            <a:spAutoFit/>
          </a:bodyPr>
          <a:lstStyle/>
          <a:p>
            <a:pPr lvl="0"/>
            <a:r>
              <a:rPr lang="it-IT" sz="1050" dirty="0">
                <a:solidFill>
                  <a:prstClr val="white"/>
                </a:solidFill>
              </a:rPr>
              <a:t>(Fonte www. tradingeconomics.com)</a:t>
            </a:r>
          </a:p>
        </p:txBody>
      </p:sp>
      <p:sp>
        <p:nvSpPr>
          <p:cNvPr id="10" name="CasellaDiTesto 9"/>
          <p:cNvSpPr txBox="1"/>
          <p:nvPr/>
        </p:nvSpPr>
        <p:spPr>
          <a:xfrm>
            <a:off x="3829823" y="4074765"/>
            <a:ext cx="5194988" cy="1600438"/>
          </a:xfrm>
          <a:prstGeom prst="rect">
            <a:avLst/>
          </a:prstGeom>
          <a:noFill/>
        </p:spPr>
        <p:txBody>
          <a:bodyPr wrap="square" rtlCol="0">
            <a:spAutoFit/>
          </a:bodyPr>
          <a:lstStyle/>
          <a:p>
            <a:pPr algn="just"/>
            <a:r>
              <a:rPr lang="it-IT" sz="1400" dirty="0" smtClean="0"/>
              <a:t>Essendo una risorsa nazionalizzata e avendo un impatto del 95% sull’export nazionale, la caduta del prezzo del petrolio iniziata nel 2014  ha avuto un impatto estremamente negativo sull’economia del paese. La nazionalizzazione quindi porta tutto il rischio d’impresa sullo stato. Una condizione che sarebbe potuta essere meno negativa se l’economia avesse vissuto una diversificazione produttiva.</a:t>
            </a:r>
            <a:endParaRPr lang="it-IT" sz="1400" dirty="0"/>
          </a:p>
        </p:txBody>
      </p:sp>
      <p:pic>
        <p:nvPicPr>
          <p:cNvPr id="11" name="Immagin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6901" y="5957664"/>
            <a:ext cx="992196" cy="6659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Immagine 11" descr="Logo.png"/>
          <p:cNvPicPr>
            <a:picLocks noChangeAspect="1"/>
          </p:cNvPicPr>
          <p:nvPr/>
        </p:nvPicPr>
        <p:blipFill>
          <a:blip r:embed="rId6" cstate="print"/>
          <a:stretch>
            <a:fillRect/>
          </a:stretch>
        </p:blipFill>
        <p:spPr>
          <a:xfrm>
            <a:off x="43880" y="5957664"/>
            <a:ext cx="2903636" cy="665903"/>
          </a:xfrm>
          <a:prstGeom prst="rect">
            <a:avLst/>
          </a:prstGeom>
        </p:spPr>
      </p:pic>
    </p:spTree>
    <p:extLst>
      <p:ext uri="{BB962C8B-B14F-4D97-AF65-F5344CB8AC3E}">
        <p14:creationId xmlns:p14="http://schemas.microsoft.com/office/powerpoint/2010/main" val="364241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548680"/>
            <a:ext cx="4089120" cy="2520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8817" y="548680"/>
            <a:ext cx="4066384" cy="2520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7" y="3163663"/>
            <a:ext cx="4089121" cy="26515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8816" y="3155964"/>
            <a:ext cx="4066384" cy="26592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magin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26901" y="5957664"/>
            <a:ext cx="992196" cy="6659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Immagine 10" descr="Logo.png"/>
          <p:cNvPicPr>
            <a:picLocks noChangeAspect="1"/>
          </p:cNvPicPr>
          <p:nvPr/>
        </p:nvPicPr>
        <p:blipFill>
          <a:blip r:embed="rId7" cstate="print"/>
          <a:stretch>
            <a:fillRect/>
          </a:stretch>
        </p:blipFill>
        <p:spPr>
          <a:xfrm>
            <a:off x="43880" y="5957664"/>
            <a:ext cx="2903636" cy="665903"/>
          </a:xfrm>
          <a:prstGeom prst="rect">
            <a:avLst/>
          </a:prstGeom>
        </p:spPr>
      </p:pic>
      <p:sp>
        <p:nvSpPr>
          <p:cNvPr id="12" name="CasellaDiTesto 11"/>
          <p:cNvSpPr txBox="1"/>
          <p:nvPr/>
        </p:nvSpPr>
        <p:spPr>
          <a:xfrm>
            <a:off x="323527" y="108099"/>
            <a:ext cx="3544560" cy="369332"/>
          </a:xfrm>
          <a:prstGeom prst="rect">
            <a:avLst/>
          </a:prstGeom>
          <a:noFill/>
        </p:spPr>
        <p:txBody>
          <a:bodyPr wrap="none" rtlCol="0">
            <a:spAutoFit/>
          </a:bodyPr>
          <a:lstStyle/>
          <a:p>
            <a:r>
              <a:rPr lang="it-IT" b="1" dirty="0" smtClean="0"/>
              <a:t>Realtà e potenzialità strutturali</a:t>
            </a:r>
            <a:endParaRPr lang="it-IT" b="1" dirty="0"/>
          </a:p>
        </p:txBody>
      </p:sp>
    </p:spTree>
    <p:extLst>
      <p:ext uri="{BB962C8B-B14F-4D97-AF65-F5344CB8AC3E}">
        <p14:creationId xmlns:p14="http://schemas.microsoft.com/office/powerpoint/2010/main" val="326615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9001" y="692696"/>
            <a:ext cx="4077194" cy="3285340"/>
          </a:xfrm>
          <a:prstGeom prst="rect">
            <a:avLst/>
          </a:prstGeom>
          <a:ln>
            <a:noFill/>
          </a:ln>
          <a:effectLst>
            <a:softEdge rad="112500"/>
          </a:effectLst>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86" y="2222480"/>
            <a:ext cx="4340755" cy="3285341"/>
          </a:xfrm>
          <a:prstGeom prst="rect">
            <a:avLst/>
          </a:prstGeom>
          <a:ln>
            <a:noFill/>
          </a:ln>
          <a:effectLst>
            <a:softEdge rad="112500"/>
          </a:effectLst>
        </p:spPr>
      </p:pic>
      <p:sp>
        <p:nvSpPr>
          <p:cNvPr id="3" name="CasellaDiTesto 2"/>
          <p:cNvSpPr txBox="1"/>
          <p:nvPr/>
        </p:nvSpPr>
        <p:spPr>
          <a:xfrm>
            <a:off x="162862" y="1124695"/>
            <a:ext cx="4442123" cy="954107"/>
          </a:xfrm>
          <a:prstGeom prst="rect">
            <a:avLst/>
          </a:prstGeom>
          <a:noFill/>
        </p:spPr>
        <p:txBody>
          <a:bodyPr wrap="square" rtlCol="0">
            <a:spAutoFit/>
          </a:bodyPr>
          <a:lstStyle/>
          <a:p>
            <a:pPr algn="just"/>
            <a:r>
              <a:rPr lang="it-IT" sz="1400" dirty="0"/>
              <a:t>il paese offre solo un 37% di strade asfaltate, una ferrovia dalla densità inferiore al 5 km ogni 1000 km², una qualità </a:t>
            </a:r>
            <a:r>
              <a:rPr lang="it-IT" sz="1400" dirty="0" smtClean="0"/>
              <a:t>infrastrutturale portuale </a:t>
            </a:r>
            <a:r>
              <a:rPr lang="it-IT" sz="1400" dirty="0"/>
              <a:t>di 2,43 punti  e un indice di connettività del trasporto marittimo di </a:t>
            </a:r>
            <a:r>
              <a:rPr lang="it-IT" sz="1400" dirty="0" smtClean="0"/>
              <a:t>18,61.</a:t>
            </a:r>
            <a:endParaRPr lang="it-IT" sz="1400" dirty="0"/>
          </a:p>
        </p:txBody>
      </p:sp>
      <p:sp>
        <p:nvSpPr>
          <p:cNvPr id="5" name="CasellaDiTesto 4"/>
          <p:cNvSpPr txBox="1"/>
          <p:nvPr/>
        </p:nvSpPr>
        <p:spPr>
          <a:xfrm>
            <a:off x="4749001" y="3976425"/>
            <a:ext cx="4248472" cy="1815882"/>
          </a:xfrm>
          <a:prstGeom prst="rect">
            <a:avLst/>
          </a:prstGeom>
          <a:noFill/>
        </p:spPr>
        <p:txBody>
          <a:bodyPr wrap="square" rtlCol="0">
            <a:spAutoFit/>
          </a:bodyPr>
          <a:lstStyle/>
          <a:p>
            <a:pPr algn="just"/>
            <a:r>
              <a:rPr lang="it-IT" sz="1400" dirty="0" smtClean="0"/>
              <a:t>Il risultato è una scarsa competitività del prodotto venezuelano sul mercato internazionale ed anche regionale dove gli sviluppi di raccordi interstatali per agevolare il commercio sono ancora nella loro fase di progettazione. Impatto negativo che si ripercuote sull’iniziativa privata che difficilmente può dar vita a nuove realtà industriali lontane dalla costa (isolamento produttivo).</a:t>
            </a:r>
            <a:endParaRPr lang="it-IT" sz="1400" dirty="0"/>
          </a:p>
        </p:txBody>
      </p:sp>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6901" y="5957664"/>
            <a:ext cx="992196" cy="6659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Immagine 10" descr="Logo.png"/>
          <p:cNvPicPr>
            <a:picLocks noChangeAspect="1"/>
          </p:cNvPicPr>
          <p:nvPr/>
        </p:nvPicPr>
        <p:blipFill>
          <a:blip r:embed="rId5" cstate="print"/>
          <a:stretch>
            <a:fillRect/>
          </a:stretch>
        </p:blipFill>
        <p:spPr>
          <a:xfrm>
            <a:off x="43880" y="5957664"/>
            <a:ext cx="2903636" cy="665903"/>
          </a:xfrm>
          <a:prstGeom prst="rect">
            <a:avLst/>
          </a:prstGeom>
        </p:spPr>
      </p:pic>
      <p:sp>
        <p:nvSpPr>
          <p:cNvPr id="12" name="CasellaDiTesto 11"/>
          <p:cNvSpPr txBox="1"/>
          <p:nvPr/>
        </p:nvSpPr>
        <p:spPr>
          <a:xfrm>
            <a:off x="323527" y="108099"/>
            <a:ext cx="3544560" cy="369332"/>
          </a:xfrm>
          <a:prstGeom prst="rect">
            <a:avLst/>
          </a:prstGeom>
          <a:noFill/>
        </p:spPr>
        <p:txBody>
          <a:bodyPr wrap="none" rtlCol="0">
            <a:spAutoFit/>
          </a:bodyPr>
          <a:lstStyle/>
          <a:p>
            <a:r>
              <a:rPr lang="it-IT" b="1" dirty="0" smtClean="0"/>
              <a:t>Realtà e potenzialità strutturali</a:t>
            </a:r>
            <a:endParaRPr lang="it-IT" b="1" dirty="0"/>
          </a:p>
        </p:txBody>
      </p:sp>
    </p:spTree>
    <p:extLst>
      <p:ext uri="{BB962C8B-B14F-4D97-AF65-F5344CB8AC3E}">
        <p14:creationId xmlns:p14="http://schemas.microsoft.com/office/powerpoint/2010/main" val="133937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77" y="575251"/>
            <a:ext cx="3542991" cy="2592288"/>
          </a:xfrm>
          <a:prstGeom prst="rect">
            <a:avLst/>
          </a:prstGeom>
          <a:ln>
            <a:noFill/>
          </a:ln>
          <a:effectLst>
            <a:softEdge rad="112500"/>
          </a:effectLst>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132" y="3901865"/>
            <a:ext cx="2770804" cy="923601"/>
          </a:xfrm>
          <a:prstGeom prst="rect">
            <a:avLst/>
          </a:prstGeom>
        </p:spPr>
      </p:pic>
      <p:sp>
        <p:nvSpPr>
          <p:cNvPr id="7" name="Freccia in giù 6"/>
          <p:cNvSpPr/>
          <p:nvPr/>
        </p:nvSpPr>
        <p:spPr>
          <a:xfrm>
            <a:off x="1674646" y="3265709"/>
            <a:ext cx="576064" cy="621910"/>
          </a:xfrm>
          <a:prstGeom prst="downArrow">
            <a:avLst/>
          </a:prstGeom>
          <a:solidFill>
            <a:schemeClr val="tx1"/>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a:p>
        </p:txBody>
      </p:sp>
      <p:sp>
        <p:nvSpPr>
          <p:cNvPr id="3" name="CasellaDiTesto 2"/>
          <p:cNvSpPr txBox="1"/>
          <p:nvPr/>
        </p:nvSpPr>
        <p:spPr>
          <a:xfrm>
            <a:off x="3705468" y="151328"/>
            <a:ext cx="5250155" cy="369332"/>
          </a:xfrm>
          <a:prstGeom prst="rect">
            <a:avLst/>
          </a:prstGeom>
          <a:noFill/>
        </p:spPr>
        <p:txBody>
          <a:bodyPr wrap="none" rtlCol="0">
            <a:spAutoFit/>
          </a:bodyPr>
          <a:lstStyle/>
          <a:p>
            <a:r>
              <a:rPr lang="it-IT" b="1" dirty="0" smtClean="0"/>
              <a:t>La presidenza di Nicolas </a:t>
            </a:r>
            <a:r>
              <a:rPr lang="it-IT" b="1" dirty="0" err="1" smtClean="0"/>
              <a:t>Maduro</a:t>
            </a:r>
            <a:r>
              <a:rPr lang="it-IT" b="1" dirty="0" smtClean="0"/>
              <a:t> (2013 – oggi)</a:t>
            </a:r>
            <a:endParaRPr lang="it-IT" b="1" dirty="0"/>
          </a:p>
        </p:txBody>
      </p:sp>
      <p:sp>
        <p:nvSpPr>
          <p:cNvPr id="8" name="CasellaDiTesto 7"/>
          <p:cNvSpPr txBox="1"/>
          <p:nvPr/>
        </p:nvSpPr>
        <p:spPr>
          <a:xfrm>
            <a:off x="4160309" y="836712"/>
            <a:ext cx="4108402" cy="4462760"/>
          </a:xfrm>
          <a:prstGeom prst="rect">
            <a:avLst/>
          </a:prstGeom>
          <a:noFill/>
        </p:spPr>
        <p:txBody>
          <a:bodyPr wrap="square" rtlCol="0">
            <a:spAutoFit/>
          </a:bodyPr>
          <a:lstStyle/>
          <a:p>
            <a:pPr marL="285750" indent="-285750" algn="just">
              <a:buFontTx/>
              <a:buChar char="-"/>
            </a:pPr>
            <a:r>
              <a:rPr lang="it-IT" sz="1400" dirty="0" smtClean="0"/>
              <a:t>Carisma ridimensionato rispetto al suo predecessore;</a:t>
            </a:r>
          </a:p>
          <a:p>
            <a:pPr marL="285750" indent="-285750" algn="just">
              <a:buFontTx/>
              <a:buChar char="-"/>
            </a:pPr>
            <a:endParaRPr lang="it-IT" sz="1400" dirty="0" smtClean="0"/>
          </a:p>
          <a:p>
            <a:pPr marL="285750" indent="-285750" algn="just">
              <a:buFontTx/>
              <a:buChar char="-"/>
            </a:pPr>
            <a:r>
              <a:rPr lang="it-IT" sz="1400" dirty="0" smtClean="0"/>
              <a:t>Primo periodo di presidenza incentrato sulla mistificazione di Chávez;</a:t>
            </a:r>
          </a:p>
          <a:p>
            <a:pPr marL="285750" indent="-285750" algn="just">
              <a:buFontTx/>
              <a:buChar char="-"/>
            </a:pPr>
            <a:endParaRPr lang="it-IT" sz="1400" dirty="0" smtClean="0"/>
          </a:p>
          <a:p>
            <a:pPr marL="285750" indent="-285750" algn="just">
              <a:buFontTx/>
              <a:buChar char="-"/>
            </a:pPr>
            <a:r>
              <a:rPr lang="it-IT" sz="1400" dirty="0" smtClean="0"/>
              <a:t>Ideologia prettamente </a:t>
            </a:r>
            <a:r>
              <a:rPr lang="it-IT" sz="1400" dirty="0" err="1" smtClean="0"/>
              <a:t>chavista</a:t>
            </a:r>
            <a:r>
              <a:rPr lang="it-IT" sz="1400" dirty="0" smtClean="0"/>
              <a:t>;</a:t>
            </a:r>
          </a:p>
          <a:p>
            <a:pPr marL="285750" indent="-285750" algn="just">
              <a:buFontTx/>
              <a:buChar char="-"/>
            </a:pPr>
            <a:endParaRPr lang="it-IT" sz="1400" dirty="0" smtClean="0"/>
          </a:p>
          <a:p>
            <a:pPr marL="285750" indent="-285750" algn="just">
              <a:buFontTx/>
              <a:buChar char="-"/>
            </a:pPr>
            <a:r>
              <a:rPr lang="it-IT" sz="1400" dirty="0" smtClean="0"/>
              <a:t>Dialettica diplomatica inasprita e volta all’antimperialismo;</a:t>
            </a:r>
          </a:p>
          <a:p>
            <a:pPr marL="285750" indent="-285750" algn="just">
              <a:buFontTx/>
              <a:buChar char="-"/>
            </a:pPr>
            <a:endParaRPr lang="it-IT" sz="1400" dirty="0" smtClean="0"/>
          </a:p>
          <a:p>
            <a:pPr marL="285750" indent="-285750" algn="just">
              <a:buFontTx/>
              <a:buChar char="-"/>
            </a:pPr>
            <a:r>
              <a:rPr lang="it-IT" sz="1400" dirty="0" smtClean="0"/>
              <a:t>Isolazionismo diplomatico;</a:t>
            </a:r>
          </a:p>
          <a:p>
            <a:pPr marL="285750" indent="-285750" algn="just">
              <a:buFontTx/>
              <a:buChar char="-"/>
            </a:pPr>
            <a:endParaRPr lang="it-IT" sz="1400" dirty="0" smtClean="0"/>
          </a:p>
          <a:p>
            <a:pPr marL="285750" indent="-285750" algn="just">
              <a:buFontTx/>
              <a:buChar char="-"/>
            </a:pPr>
            <a:r>
              <a:rPr lang="it-IT" sz="1400" dirty="0" smtClean="0"/>
              <a:t>Nel 2017 avvia ufficialmente l’iter di uscita del Venezuela dall’OSA;</a:t>
            </a:r>
          </a:p>
          <a:p>
            <a:pPr marL="285750" indent="-285750" algn="just">
              <a:buFontTx/>
              <a:buChar char="-"/>
            </a:pPr>
            <a:endParaRPr lang="it-IT" sz="1400" dirty="0" smtClean="0"/>
          </a:p>
          <a:p>
            <a:pPr marL="285750" indent="-285750" algn="just">
              <a:buFontTx/>
              <a:buChar char="-"/>
            </a:pPr>
            <a:r>
              <a:rPr lang="it-IT" sz="1400" dirty="0" smtClean="0"/>
              <a:t>Nel 2017 avvia il processo di riforma costituzionale per rafforzare la partecipazione popolare e dare impulso all’economia.</a:t>
            </a:r>
          </a:p>
          <a:p>
            <a:endParaRPr lang="it-IT" dirty="0"/>
          </a:p>
        </p:txBody>
      </p:sp>
      <p:sp>
        <p:nvSpPr>
          <p:cNvPr id="9" name="CasellaDiTesto 8"/>
          <p:cNvSpPr txBox="1"/>
          <p:nvPr/>
        </p:nvSpPr>
        <p:spPr>
          <a:xfrm>
            <a:off x="4067944" y="3167539"/>
            <a:ext cx="184731" cy="369332"/>
          </a:xfrm>
          <a:prstGeom prst="rect">
            <a:avLst/>
          </a:prstGeom>
          <a:noFill/>
        </p:spPr>
        <p:txBody>
          <a:bodyPr wrap="none" rtlCol="0">
            <a:spAutoFit/>
          </a:bodyPr>
          <a:lstStyle/>
          <a:p>
            <a:endParaRPr lang="it-IT" dirty="0"/>
          </a:p>
        </p:txBody>
      </p:sp>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6901" y="5957664"/>
            <a:ext cx="992196" cy="6659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Immagine 10" descr="Logo.png"/>
          <p:cNvPicPr>
            <a:picLocks noChangeAspect="1"/>
          </p:cNvPicPr>
          <p:nvPr/>
        </p:nvPicPr>
        <p:blipFill>
          <a:blip r:embed="rId5" cstate="print"/>
          <a:stretch>
            <a:fillRect/>
          </a:stretch>
        </p:blipFill>
        <p:spPr>
          <a:xfrm>
            <a:off x="43880" y="5957664"/>
            <a:ext cx="2903636" cy="665903"/>
          </a:xfrm>
          <a:prstGeom prst="rect">
            <a:avLst/>
          </a:prstGeom>
        </p:spPr>
      </p:pic>
    </p:spTree>
    <p:extLst>
      <p:ext uri="{BB962C8B-B14F-4D97-AF65-F5344CB8AC3E}">
        <p14:creationId xmlns:p14="http://schemas.microsoft.com/office/powerpoint/2010/main" val="407843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198199"/>
            <a:ext cx="4160113" cy="369332"/>
          </a:xfrm>
          <a:prstGeom prst="rect">
            <a:avLst/>
          </a:prstGeom>
          <a:noFill/>
        </p:spPr>
        <p:txBody>
          <a:bodyPr wrap="none" rtlCol="0">
            <a:spAutoFit/>
          </a:bodyPr>
          <a:lstStyle/>
          <a:p>
            <a:r>
              <a:rPr lang="it-IT" b="1" dirty="0" smtClean="0"/>
              <a:t>Obiettivi della riforma costituzionale</a:t>
            </a:r>
            <a:endParaRPr lang="it-IT" b="1" dirty="0"/>
          </a:p>
        </p:txBody>
      </p:sp>
      <p:sp>
        <p:nvSpPr>
          <p:cNvPr id="3" name="Ovale 2"/>
          <p:cNvSpPr/>
          <p:nvPr/>
        </p:nvSpPr>
        <p:spPr>
          <a:xfrm>
            <a:off x="345666" y="1148294"/>
            <a:ext cx="792088" cy="72008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a:t>1</a:t>
            </a:r>
          </a:p>
        </p:txBody>
      </p:sp>
      <p:sp>
        <p:nvSpPr>
          <p:cNvPr id="7" name="Ovale 6"/>
          <p:cNvSpPr/>
          <p:nvPr/>
        </p:nvSpPr>
        <p:spPr>
          <a:xfrm>
            <a:off x="4738154" y="1147059"/>
            <a:ext cx="792088" cy="72008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smtClean="0"/>
              <a:t>6</a:t>
            </a:r>
            <a:endParaRPr lang="it-IT" dirty="0"/>
          </a:p>
        </p:txBody>
      </p:sp>
      <p:sp>
        <p:nvSpPr>
          <p:cNvPr id="8" name="Ovale 7"/>
          <p:cNvSpPr/>
          <p:nvPr/>
        </p:nvSpPr>
        <p:spPr>
          <a:xfrm>
            <a:off x="345666" y="4751422"/>
            <a:ext cx="792088" cy="72008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smtClean="0"/>
              <a:t>5</a:t>
            </a:r>
            <a:endParaRPr lang="it-IT" dirty="0"/>
          </a:p>
        </p:txBody>
      </p:sp>
      <p:sp>
        <p:nvSpPr>
          <p:cNvPr id="9" name="Ovale 8"/>
          <p:cNvSpPr/>
          <p:nvPr/>
        </p:nvSpPr>
        <p:spPr>
          <a:xfrm>
            <a:off x="345666" y="2049076"/>
            <a:ext cx="792088" cy="72008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smtClean="0"/>
              <a:t>2</a:t>
            </a:r>
            <a:endParaRPr lang="it-IT" dirty="0"/>
          </a:p>
        </p:txBody>
      </p:sp>
      <p:sp>
        <p:nvSpPr>
          <p:cNvPr id="10" name="Ovale 9"/>
          <p:cNvSpPr/>
          <p:nvPr/>
        </p:nvSpPr>
        <p:spPr>
          <a:xfrm>
            <a:off x="345666" y="2949858"/>
            <a:ext cx="792088" cy="72008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smtClean="0"/>
              <a:t>3</a:t>
            </a:r>
            <a:endParaRPr lang="it-IT" dirty="0"/>
          </a:p>
        </p:txBody>
      </p:sp>
      <p:sp>
        <p:nvSpPr>
          <p:cNvPr id="11" name="Ovale 10"/>
          <p:cNvSpPr/>
          <p:nvPr/>
        </p:nvSpPr>
        <p:spPr>
          <a:xfrm>
            <a:off x="345666" y="3850640"/>
            <a:ext cx="792088" cy="72008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smtClean="0"/>
              <a:t>4</a:t>
            </a:r>
            <a:endParaRPr lang="it-IT" dirty="0"/>
          </a:p>
        </p:txBody>
      </p:sp>
      <p:sp>
        <p:nvSpPr>
          <p:cNvPr id="12" name="Ovale 11"/>
          <p:cNvSpPr/>
          <p:nvPr/>
        </p:nvSpPr>
        <p:spPr>
          <a:xfrm>
            <a:off x="4747121" y="3850640"/>
            <a:ext cx="792088" cy="72008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a:t>9</a:t>
            </a:r>
          </a:p>
        </p:txBody>
      </p:sp>
      <p:sp>
        <p:nvSpPr>
          <p:cNvPr id="13" name="Ovale 12"/>
          <p:cNvSpPr/>
          <p:nvPr/>
        </p:nvSpPr>
        <p:spPr>
          <a:xfrm>
            <a:off x="4738154" y="2949858"/>
            <a:ext cx="792088" cy="72008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smtClean="0"/>
              <a:t>8</a:t>
            </a:r>
            <a:endParaRPr lang="it-IT" dirty="0"/>
          </a:p>
        </p:txBody>
      </p:sp>
      <p:sp>
        <p:nvSpPr>
          <p:cNvPr id="14" name="Ovale 13"/>
          <p:cNvSpPr/>
          <p:nvPr/>
        </p:nvSpPr>
        <p:spPr>
          <a:xfrm>
            <a:off x="4747121" y="2049076"/>
            <a:ext cx="792088" cy="72008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smtClean="0"/>
              <a:t>7</a:t>
            </a:r>
            <a:endParaRPr lang="it-IT" dirty="0"/>
          </a:p>
        </p:txBody>
      </p:sp>
      <p:sp>
        <p:nvSpPr>
          <p:cNvPr id="5" name="CasellaDiTesto 4"/>
          <p:cNvSpPr txBox="1"/>
          <p:nvPr/>
        </p:nvSpPr>
        <p:spPr>
          <a:xfrm>
            <a:off x="1254584" y="1340768"/>
            <a:ext cx="3385863" cy="338554"/>
          </a:xfrm>
          <a:prstGeom prst="rect">
            <a:avLst/>
          </a:prstGeom>
          <a:noFill/>
        </p:spPr>
        <p:txBody>
          <a:bodyPr wrap="none" rtlCol="0">
            <a:spAutoFit/>
          </a:bodyPr>
          <a:lstStyle/>
          <a:p>
            <a:r>
              <a:rPr lang="it-IT" sz="1600" dirty="0" smtClean="0"/>
              <a:t>Creare la pace e isolare la violenza</a:t>
            </a:r>
            <a:endParaRPr lang="it-IT" sz="1600" dirty="0"/>
          </a:p>
        </p:txBody>
      </p:sp>
      <p:sp>
        <p:nvSpPr>
          <p:cNvPr id="15" name="CasellaDiTesto 14"/>
          <p:cNvSpPr txBox="1"/>
          <p:nvPr/>
        </p:nvSpPr>
        <p:spPr>
          <a:xfrm>
            <a:off x="1254584" y="2116728"/>
            <a:ext cx="3062355" cy="584775"/>
          </a:xfrm>
          <a:prstGeom prst="rect">
            <a:avLst/>
          </a:prstGeom>
          <a:noFill/>
        </p:spPr>
        <p:txBody>
          <a:bodyPr wrap="square" rtlCol="0">
            <a:spAutoFit/>
          </a:bodyPr>
          <a:lstStyle/>
          <a:p>
            <a:r>
              <a:rPr lang="it-IT" sz="1600" dirty="0" smtClean="0"/>
              <a:t>Creare un sistema economico che vada oltre il petrolio</a:t>
            </a:r>
            <a:endParaRPr lang="it-IT" sz="1600" dirty="0"/>
          </a:p>
        </p:txBody>
      </p:sp>
      <p:sp>
        <p:nvSpPr>
          <p:cNvPr id="16" name="CasellaDiTesto 15"/>
          <p:cNvSpPr txBox="1"/>
          <p:nvPr/>
        </p:nvSpPr>
        <p:spPr>
          <a:xfrm>
            <a:off x="1254584" y="3017510"/>
            <a:ext cx="2907506" cy="584775"/>
          </a:xfrm>
          <a:prstGeom prst="rect">
            <a:avLst/>
          </a:prstGeom>
          <a:noFill/>
        </p:spPr>
        <p:txBody>
          <a:bodyPr wrap="square" rtlCol="0">
            <a:spAutoFit/>
          </a:bodyPr>
          <a:lstStyle/>
          <a:p>
            <a:r>
              <a:rPr lang="it-IT" sz="1600" dirty="0" smtClean="0"/>
              <a:t>Tutela costituzionale ai progetti sociali </a:t>
            </a:r>
            <a:endParaRPr lang="it-IT" sz="1600" dirty="0"/>
          </a:p>
        </p:txBody>
      </p:sp>
      <p:sp>
        <p:nvSpPr>
          <p:cNvPr id="17" name="CasellaDiTesto 16"/>
          <p:cNvSpPr txBox="1"/>
          <p:nvPr/>
        </p:nvSpPr>
        <p:spPr>
          <a:xfrm>
            <a:off x="1254584" y="3795181"/>
            <a:ext cx="3038862" cy="830997"/>
          </a:xfrm>
          <a:prstGeom prst="rect">
            <a:avLst/>
          </a:prstGeom>
          <a:noFill/>
        </p:spPr>
        <p:txBody>
          <a:bodyPr wrap="square" rtlCol="0">
            <a:spAutoFit/>
          </a:bodyPr>
          <a:lstStyle/>
          <a:p>
            <a:r>
              <a:rPr lang="it-IT" sz="1600" dirty="0" smtClean="0"/>
              <a:t>Potenziare il sistema di giustizia, sicurezza e protezione del popolo</a:t>
            </a:r>
            <a:endParaRPr lang="it-IT" sz="1600" dirty="0"/>
          </a:p>
        </p:txBody>
      </p:sp>
      <p:sp>
        <p:nvSpPr>
          <p:cNvPr id="18" name="CasellaDiTesto 17"/>
          <p:cNvSpPr txBox="1"/>
          <p:nvPr/>
        </p:nvSpPr>
        <p:spPr>
          <a:xfrm>
            <a:off x="1254584" y="4695963"/>
            <a:ext cx="3024336" cy="830997"/>
          </a:xfrm>
          <a:prstGeom prst="rect">
            <a:avLst/>
          </a:prstGeom>
          <a:noFill/>
        </p:spPr>
        <p:txBody>
          <a:bodyPr wrap="square" rtlCol="0">
            <a:spAutoFit/>
          </a:bodyPr>
          <a:lstStyle/>
          <a:p>
            <a:r>
              <a:rPr lang="it-IT" sz="1600" dirty="0" smtClean="0"/>
              <a:t>Rafforzare la partecipazione politica nazionale degli enti locali</a:t>
            </a:r>
            <a:endParaRPr lang="it-IT" sz="1600" dirty="0"/>
          </a:p>
        </p:txBody>
      </p:sp>
      <p:sp>
        <p:nvSpPr>
          <p:cNvPr id="19" name="CasellaDiTesto 18"/>
          <p:cNvSpPr txBox="1"/>
          <p:nvPr/>
        </p:nvSpPr>
        <p:spPr>
          <a:xfrm>
            <a:off x="5594151" y="1091600"/>
            <a:ext cx="3142570" cy="830997"/>
          </a:xfrm>
          <a:prstGeom prst="rect">
            <a:avLst/>
          </a:prstGeom>
          <a:noFill/>
        </p:spPr>
        <p:txBody>
          <a:bodyPr wrap="square" rtlCol="0">
            <a:spAutoFit/>
          </a:bodyPr>
          <a:lstStyle/>
          <a:p>
            <a:r>
              <a:rPr lang="it-IT" sz="1600" dirty="0" smtClean="0"/>
              <a:t>Rafforzare la politica estera </a:t>
            </a:r>
            <a:r>
              <a:rPr lang="it-IT" sz="1600" smtClean="0"/>
              <a:t>nazionale per </a:t>
            </a:r>
            <a:r>
              <a:rPr lang="it-IT" sz="1600" dirty="0" smtClean="0"/>
              <a:t>contrastare ogni tentativo di ingerenza</a:t>
            </a:r>
            <a:endParaRPr lang="it-IT" sz="1600" dirty="0"/>
          </a:p>
        </p:txBody>
      </p:sp>
      <p:sp>
        <p:nvSpPr>
          <p:cNvPr id="20" name="CasellaDiTesto 19"/>
          <p:cNvSpPr txBox="1"/>
          <p:nvPr/>
        </p:nvSpPr>
        <p:spPr>
          <a:xfrm>
            <a:off x="5594151" y="1993616"/>
            <a:ext cx="3142570" cy="830997"/>
          </a:xfrm>
          <a:prstGeom prst="rect">
            <a:avLst/>
          </a:prstGeom>
          <a:noFill/>
        </p:spPr>
        <p:txBody>
          <a:bodyPr wrap="square" rtlCol="0">
            <a:spAutoFit/>
          </a:bodyPr>
          <a:lstStyle/>
          <a:p>
            <a:r>
              <a:rPr lang="it-IT" sz="1600" dirty="0" smtClean="0"/>
              <a:t>Rafforzare il concetto di cultura venezuelana quale vera e propria identità del popolo</a:t>
            </a:r>
            <a:endParaRPr lang="it-IT" sz="1600" dirty="0"/>
          </a:p>
        </p:txBody>
      </p:sp>
      <p:sp>
        <p:nvSpPr>
          <p:cNvPr id="21" name="CasellaDiTesto 20"/>
          <p:cNvSpPr txBox="1"/>
          <p:nvPr/>
        </p:nvSpPr>
        <p:spPr>
          <a:xfrm>
            <a:off x="5582057" y="3017509"/>
            <a:ext cx="2990455" cy="584775"/>
          </a:xfrm>
          <a:prstGeom prst="rect">
            <a:avLst/>
          </a:prstGeom>
          <a:noFill/>
        </p:spPr>
        <p:txBody>
          <a:bodyPr wrap="square" rtlCol="0">
            <a:spAutoFit/>
          </a:bodyPr>
          <a:lstStyle/>
          <a:p>
            <a:r>
              <a:rPr lang="it-IT" sz="1600" dirty="0" smtClean="0"/>
              <a:t>Garantire un futuro alle nuove generazioni</a:t>
            </a:r>
            <a:endParaRPr lang="it-IT" sz="1600" dirty="0"/>
          </a:p>
        </p:txBody>
      </p:sp>
      <p:sp>
        <p:nvSpPr>
          <p:cNvPr id="22" name="CasellaDiTesto 21"/>
          <p:cNvSpPr txBox="1"/>
          <p:nvPr/>
        </p:nvSpPr>
        <p:spPr>
          <a:xfrm>
            <a:off x="5594151" y="3912505"/>
            <a:ext cx="3062463" cy="584775"/>
          </a:xfrm>
          <a:prstGeom prst="rect">
            <a:avLst/>
          </a:prstGeom>
          <a:noFill/>
        </p:spPr>
        <p:txBody>
          <a:bodyPr wrap="square" rtlCol="0">
            <a:spAutoFit/>
          </a:bodyPr>
          <a:lstStyle/>
          <a:p>
            <a:r>
              <a:rPr lang="it-IT" sz="1600" dirty="0" smtClean="0"/>
              <a:t>La tutela dell’ambiente a fronte dei cambi climatici</a:t>
            </a:r>
            <a:endParaRPr lang="it-IT" sz="1600" dirty="0"/>
          </a:p>
        </p:txBody>
      </p:sp>
      <p:pic>
        <p:nvPicPr>
          <p:cNvPr id="23" name="Immagin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6901" y="5957664"/>
            <a:ext cx="992196" cy="6659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4" name="Immagine 23" descr="Logo.png"/>
          <p:cNvPicPr>
            <a:picLocks noChangeAspect="1"/>
          </p:cNvPicPr>
          <p:nvPr/>
        </p:nvPicPr>
        <p:blipFill>
          <a:blip r:embed="rId3" cstate="print"/>
          <a:stretch>
            <a:fillRect/>
          </a:stretch>
        </p:blipFill>
        <p:spPr>
          <a:xfrm>
            <a:off x="43880" y="5957664"/>
            <a:ext cx="2903636" cy="665903"/>
          </a:xfrm>
          <a:prstGeom prst="rect">
            <a:avLst/>
          </a:prstGeom>
        </p:spPr>
      </p:pic>
    </p:spTree>
    <p:extLst>
      <p:ext uri="{BB962C8B-B14F-4D97-AF65-F5344CB8AC3E}">
        <p14:creationId xmlns:p14="http://schemas.microsoft.com/office/powerpoint/2010/main" val="298556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1000"/>
                                        <p:tgtEl>
                                          <p:spTgt spid="7"/>
                                        </p:tgtEl>
                                      </p:cBhvr>
                                    </p:animEffect>
                                    <p:anim calcmode="lin" valueType="num">
                                      <p:cBhvr>
                                        <p:cTn id="68" dur="1000" fill="hold"/>
                                        <p:tgtEl>
                                          <p:spTgt spid="7"/>
                                        </p:tgtEl>
                                        <p:attrNameLst>
                                          <p:attrName>ppt_x</p:attrName>
                                        </p:attrNameLst>
                                      </p:cBhvr>
                                      <p:tavLst>
                                        <p:tav tm="0">
                                          <p:val>
                                            <p:strVal val="#ppt_x"/>
                                          </p:val>
                                        </p:tav>
                                        <p:tav tm="100000">
                                          <p:val>
                                            <p:strVal val="#ppt_x"/>
                                          </p:val>
                                        </p:tav>
                                      </p:tavLst>
                                    </p:anim>
                                    <p:anim calcmode="lin" valueType="num">
                                      <p:cBhvr>
                                        <p:cTn id="69" dur="1000" fill="hold"/>
                                        <p:tgtEl>
                                          <p:spTgt spid="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1000"/>
                                        <p:tgtEl>
                                          <p:spTgt spid="13"/>
                                        </p:tgtEl>
                                      </p:cBhvr>
                                    </p:animEffect>
                                    <p:anim calcmode="lin" valueType="num">
                                      <p:cBhvr>
                                        <p:cTn id="92" dur="1000" fill="hold"/>
                                        <p:tgtEl>
                                          <p:spTgt spid="13"/>
                                        </p:tgtEl>
                                        <p:attrNameLst>
                                          <p:attrName>ppt_x</p:attrName>
                                        </p:attrNameLst>
                                      </p:cBhvr>
                                      <p:tavLst>
                                        <p:tav tm="0">
                                          <p:val>
                                            <p:strVal val="#ppt_x"/>
                                          </p:val>
                                        </p:tav>
                                        <p:tav tm="100000">
                                          <p:val>
                                            <p:strVal val="#ppt_x"/>
                                          </p:val>
                                        </p:tav>
                                      </p:tavLst>
                                    </p:anim>
                                    <p:anim calcmode="lin" valueType="num">
                                      <p:cBhvr>
                                        <p:cTn id="93" dur="1000" fill="hold"/>
                                        <p:tgtEl>
                                          <p:spTgt spid="13"/>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fade">
                                      <p:cBhvr>
                                        <p:cTn id="103" dur="1000"/>
                                        <p:tgtEl>
                                          <p:spTgt spid="12"/>
                                        </p:tgtEl>
                                      </p:cBhvr>
                                    </p:animEffect>
                                    <p:anim calcmode="lin" valueType="num">
                                      <p:cBhvr>
                                        <p:cTn id="104" dur="1000" fill="hold"/>
                                        <p:tgtEl>
                                          <p:spTgt spid="12"/>
                                        </p:tgtEl>
                                        <p:attrNameLst>
                                          <p:attrName>ppt_x</p:attrName>
                                        </p:attrNameLst>
                                      </p:cBhvr>
                                      <p:tavLst>
                                        <p:tav tm="0">
                                          <p:val>
                                            <p:strVal val="#ppt_x"/>
                                          </p:val>
                                        </p:tav>
                                        <p:tav tm="100000">
                                          <p:val>
                                            <p:strVal val="#ppt_x"/>
                                          </p:val>
                                        </p:tav>
                                      </p:tavLst>
                                    </p:anim>
                                    <p:anim calcmode="lin" valueType="num">
                                      <p:cBhvr>
                                        <p:cTn id="105" dur="1000" fill="hold"/>
                                        <p:tgtEl>
                                          <p:spTgt spid="12"/>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2" grpId="0" animBg="1"/>
      <p:bldP spid="13" grpId="0" animBg="1"/>
      <p:bldP spid="14" grpId="0" animBg="1"/>
      <p:bldP spid="5" grpId="0"/>
      <p:bldP spid="15" grpId="0"/>
      <p:bldP spid="16" grpId="0"/>
      <p:bldP spid="17" grpId="0"/>
      <p:bldP spid="18"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587192" y="407523"/>
            <a:ext cx="1422184" cy="738664"/>
          </a:xfrm>
          <a:prstGeom prst="rect">
            <a:avLst/>
          </a:prstGeom>
          <a:noFill/>
        </p:spPr>
        <p:txBody>
          <a:bodyPr wrap="none" rtlCol="0">
            <a:spAutoFit/>
          </a:bodyPr>
          <a:lstStyle/>
          <a:p>
            <a:pPr algn="ctr"/>
            <a:r>
              <a:rPr lang="es-ES" sz="1400" dirty="0"/>
              <a:t>Alianza </a:t>
            </a:r>
            <a:endParaRPr lang="es-ES" sz="1400" dirty="0" smtClean="0"/>
          </a:p>
          <a:p>
            <a:pPr algn="ctr"/>
            <a:r>
              <a:rPr lang="es-ES" sz="1400" dirty="0" smtClean="0"/>
              <a:t>Bravo </a:t>
            </a:r>
            <a:r>
              <a:rPr lang="es-ES" sz="1400" dirty="0"/>
              <a:t>Pueblo</a:t>
            </a:r>
          </a:p>
          <a:p>
            <a:endParaRPr lang="it-IT" sz="1400" dirty="0"/>
          </a:p>
        </p:txBody>
      </p:sp>
      <p:sp>
        <p:nvSpPr>
          <p:cNvPr id="8" name="CasellaDiTesto 7"/>
          <p:cNvSpPr txBox="1"/>
          <p:nvPr/>
        </p:nvSpPr>
        <p:spPr>
          <a:xfrm>
            <a:off x="3328225" y="4793693"/>
            <a:ext cx="1284319" cy="523220"/>
          </a:xfrm>
          <a:prstGeom prst="rect">
            <a:avLst/>
          </a:prstGeom>
          <a:noFill/>
        </p:spPr>
        <p:txBody>
          <a:bodyPr wrap="square" rtlCol="0">
            <a:spAutoFit/>
          </a:bodyPr>
          <a:lstStyle/>
          <a:p>
            <a:pPr algn="ctr"/>
            <a:r>
              <a:rPr lang="it-IT" sz="1400" dirty="0" err="1"/>
              <a:t>Acción</a:t>
            </a:r>
            <a:r>
              <a:rPr lang="it-IT" sz="1400" dirty="0"/>
              <a:t> </a:t>
            </a:r>
            <a:endParaRPr lang="it-IT" sz="1400" dirty="0" smtClean="0"/>
          </a:p>
          <a:p>
            <a:pPr algn="ctr"/>
            <a:r>
              <a:rPr lang="it-IT" sz="1400" dirty="0" err="1" smtClean="0"/>
              <a:t>Democrática</a:t>
            </a:r>
            <a:endParaRPr lang="it-IT" sz="1400" dirty="0"/>
          </a:p>
        </p:txBody>
      </p:sp>
      <p:cxnSp>
        <p:nvCxnSpPr>
          <p:cNvPr id="7" name="Connettore 1 6"/>
          <p:cNvCxnSpPr/>
          <p:nvPr/>
        </p:nvCxnSpPr>
        <p:spPr>
          <a:xfrm flipH="1">
            <a:off x="4569794" y="155004"/>
            <a:ext cx="2206" cy="5730907"/>
          </a:xfrm>
          <a:prstGeom prst="line">
            <a:avLst/>
          </a:prstGeom>
          <a:ln w="117475">
            <a:solidFill>
              <a:srgbClr val="00B050"/>
            </a:solidFill>
          </a:ln>
        </p:spPr>
        <p:style>
          <a:lnRef idx="1">
            <a:schemeClr val="accent1"/>
          </a:lnRef>
          <a:fillRef idx="0">
            <a:schemeClr val="accent1"/>
          </a:fillRef>
          <a:effectRef idx="0">
            <a:schemeClr val="accent1"/>
          </a:effectRef>
          <a:fontRef idx="minor">
            <a:schemeClr val="tx1"/>
          </a:fontRef>
        </p:style>
      </p:cxnSp>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2122" y="51904"/>
            <a:ext cx="1735308" cy="828215"/>
          </a:xfrm>
          <a:prstGeom prst="rect">
            <a:avLst/>
          </a:prstGeom>
          <a:ln>
            <a:noFill/>
          </a:ln>
          <a:effectLst>
            <a:outerShdw blurRad="190500" algn="tl" rotWithShape="0">
              <a:srgbClr val="000000">
                <a:alpha val="70000"/>
              </a:srgbClr>
            </a:outerShdw>
          </a:effectLst>
        </p:spPr>
      </p:pic>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860" y="2036522"/>
            <a:ext cx="5904656" cy="1492053"/>
          </a:xfrm>
          <a:prstGeom prst="rect">
            <a:avLst/>
          </a:prstGeom>
          <a:ln>
            <a:noFill/>
          </a:ln>
          <a:effectLst>
            <a:outerShdw blurRad="292100" dist="139700" dir="2700000" algn="tl" rotWithShape="0">
              <a:srgbClr val="333333">
                <a:alpha val="65000"/>
              </a:srgbClr>
            </a:outerShdw>
          </a:effectLst>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7430" y="4850935"/>
            <a:ext cx="994556" cy="915444"/>
          </a:xfrm>
          <a:prstGeom prst="rect">
            <a:avLst/>
          </a:prstGeom>
          <a:ln>
            <a:noFill/>
          </a:ln>
          <a:effectLst>
            <a:outerShdw blurRad="190500" algn="tl" rotWithShape="0">
              <a:srgbClr val="000000">
                <a:alpha val="70000"/>
              </a:srgbClr>
            </a:outerShdw>
          </a:effectLst>
        </p:spPr>
      </p:pic>
      <p:pic>
        <p:nvPicPr>
          <p:cNvPr id="11" name="Immagin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6009" y="3628516"/>
            <a:ext cx="1709012" cy="631329"/>
          </a:xfrm>
          <a:prstGeom prst="rect">
            <a:avLst/>
          </a:prstGeom>
        </p:spPr>
      </p:pic>
      <p:sp>
        <p:nvSpPr>
          <p:cNvPr id="14" name="CasellaDiTesto 13"/>
          <p:cNvSpPr txBox="1"/>
          <p:nvPr/>
        </p:nvSpPr>
        <p:spPr>
          <a:xfrm>
            <a:off x="5808331" y="95622"/>
            <a:ext cx="1289135" cy="307777"/>
          </a:xfrm>
          <a:prstGeom prst="rect">
            <a:avLst/>
          </a:prstGeom>
          <a:noFill/>
        </p:spPr>
        <p:txBody>
          <a:bodyPr wrap="none" rtlCol="0">
            <a:spAutoFit/>
          </a:bodyPr>
          <a:lstStyle/>
          <a:p>
            <a:pPr algn="ctr"/>
            <a:r>
              <a:rPr lang="es-ES" sz="1400" dirty="0"/>
              <a:t>Convergencia</a:t>
            </a:r>
          </a:p>
        </p:txBody>
      </p:sp>
      <p:pic>
        <p:nvPicPr>
          <p:cNvPr id="13" name="Immagin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3079" y="128135"/>
            <a:ext cx="1228715" cy="1267113"/>
          </a:xfrm>
          <a:prstGeom prst="rect">
            <a:avLst/>
          </a:prstGeom>
        </p:spPr>
      </p:pic>
      <p:sp>
        <p:nvSpPr>
          <p:cNvPr id="15" name="CasellaDiTesto 14"/>
          <p:cNvSpPr txBox="1"/>
          <p:nvPr/>
        </p:nvSpPr>
        <p:spPr>
          <a:xfrm>
            <a:off x="-4884" y="52870"/>
            <a:ext cx="954107" cy="369332"/>
          </a:xfrm>
          <a:prstGeom prst="rect">
            <a:avLst/>
          </a:prstGeom>
          <a:noFill/>
        </p:spPr>
        <p:txBody>
          <a:bodyPr wrap="none" rtlCol="0">
            <a:spAutoFit/>
          </a:bodyPr>
          <a:lstStyle/>
          <a:p>
            <a:r>
              <a:rPr lang="it-IT" dirty="0" smtClean="0"/>
              <a:t>Sinistra</a:t>
            </a:r>
            <a:endParaRPr lang="it-IT" dirty="0"/>
          </a:p>
        </p:txBody>
      </p:sp>
      <p:sp>
        <p:nvSpPr>
          <p:cNvPr id="16" name="CasellaDiTesto 15"/>
          <p:cNvSpPr txBox="1"/>
          <p:nvPr/>
        </p:nvSpPr>
        <p:spPr>
          <a:xfrm>
            <a:off x="8142481" y="106837"/>
            <a:ext cx="864339" cy="369332"/>
          </a:xfrm>
          <a:prstGeom prst="rect">
            <a:avLst/>
          </a:prstGeom>
          <a:noFill/>
        </p:spPr>
        <p:txBody>
          <a:bodyPr wrap="none" rtlCol="0">
            <a:spAutoFit/>
          </a:bodyPr>
          <a:lstStyle/>
          <a:p>
            <a:r>
              <a:rPr lang="it-IT" dirty="0" smtClean="0"/>
              <a:t>Destra</a:t>
            </a:r>
            <a:endParaRPr lang="it-IT" dirty="0"/>
          </a:p>
        </p:txBody>
      </p:sp>
      <p:pic>
        <p:nvPicPr>
          <p:cNvPr id="17" name="Immagin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83453" y="1360982"/>
            <a:ext cx="2309542" cy="588052"/>
          </a:xfrm>
          <a:prstGeom prst="rect">
            <a:avLst/>
          </a:prstGeom>
        </p:spPr>
      </p:pic>
      <p:pic>
        <p:nvPicPr>
          <p:cNvPr id="18" name="Immagin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87554" y="4322800"/>
            <a:ext cx="2408424" cy="480942"/>
          </a:xfrm>
          <a:prstGeom prst="rect">
            <a:avLst/>
          </a:prstGeom>
        </p:spPr>
      </p:pic>
      <p:pic>
        <p:nvPicPr>
          <p:cNvPr id="19" name="Immagin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71472" y="3602157"/>
            <a:ext cx="2613075" cy="697854"/>
          </a:xfrm>
          <a:prstGeom prst="rect">
            <a:avLst/>
          </a:prstGeom>
        </p:spPr>
      </p:pic>
      <p:pic>
        <p:nvPicPr>
          <p:cNvPr id="20" name="Immagin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82967" y="1179600"/>
            <a:ext cx="1381280" cy="815818"/>
          </a:xfrm>
          <a:prstGeom prst="rect">
            <a:avLst/>
          </a:prstGeom>
        </p:spPr>
      </p:pic>
      <p:pic>
        <p:nvPicPr>
          <p:cNvPr id="21" name="Immagin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84699" y="1349806"/>
            <a:ext cx="1734193" cy="660645"/>
          </a:xfrm>
          <a:prstGeom prst="rect">
            <a:avLst/>
          </a:prstGeom>
        </p:spPr>
      </p:pic>
      <p:pic>
        <p:nvPicPr>
          <p:cNvPr id="22" name="Immagin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1510" y="4359451"/>
            <a:ext cx="2924864" cy="1008574"/>
          </a:xfrm>
          <a:prstGeom prst="rect">
            <a:avLst/>
          </a:prstGeom>
        </p:spPr>
      </p:pic>
      <p:pic>
        <p:nvPicPr>
          <p:cNvPr id="23" name="Immagin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6089" y="2821548"/>
            <a:ext cx="1031947" cy="624901"/>
          </a:xfrm>
          <a:prstGeom prst="rect">
            <a:avLst/>
          </a:prstGeom>
        </p:spPr>
      </p:pic>
      <p:pic>
        <p:nvPicPr>
          <p:cNvPr id="24" name="Immagine 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77898" y="3649597"/>
            <a:ext cx="1311883" cy="673203"/>
          </a:xfrm>
          <a:prstGeom prst="rect">
            <a:avLst/>
          </a:prstGeom>
        </p:spPr>
      </p:pic>
      <p:sp>
        <p:nvSpPr>
          <p:cNvPr id="26" name="CasellaDiTesto 25"/>
          <p:cNvSpPr txBox="1"/>
          <p:nvPr/>
        </p:nvSpPr>
        <p:spPr>
          <a:xfrm>
            <a:off x="6858477" y="357735"/>
            <a:ext cx="1265308" cy="461665"/>
          </a:xfrm>
          <a:prstGeom prst="rect">
            <a:avLst/>
          </a:prstGeom>
          <a:noFill/>
        </p:spPr>
        <p:txBody>
          <a:bodyPr wrap="square" rtlCol="0">
            <a:spAutoFit/>
          </a:bodyPr>
          <a:lstStyle/>
          <a:p>
            <a:pPr algn="ctr"/>
            <a:r>
              <a:rPr lang="es-ES" sz="1200" dirty="0"/>
              <a:t>Proyecto Venezuela</a:t>
            </a:r>
          </a:p>
        </p:txBody>
      </p:sp>
      <p:pic>
        <p:nvPicPr>
          <p:cNvPr id="25" name="Immagin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60704" y="179853"/>
            <a:ext cx="987355" cy="980165"/>
          </a:xfrm>
          <a:prstGeom prst="rect">
            <a:avLst/>
          </a:prstGeom>
        </p:spPr>
      </p:pic>
      <p:pic>
        <p:nvPicPr>
          <p:cNvPr id="27" name="Immagine 2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698276" y="4826531"/>
            <a:ext cx="1881821" cy="496979"/>
          </a:xfrm>
          <a:prstGeom prst="rect">
            <a:avLst/>
          </a:prstGeom>
        </p:spPr>
      </p:pic>
      <p:pic>
        <p:nvPicPr>
          <p:cNvPr id="28" name="Immagine 2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884" y="3638450"/>
            <a:ext cx="1310994" cy="684350"/>
          </a:xfrm>
          <a:prstGeom prst="rect">
            <a:avLst/>
          </a:prstGeom>
        </p:spPr>
      </p:pic>
      <p:pic>
        <p:nvPicPr>
          <p:cNvPr id="29" name="Immagine 2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5481" y="1433792"/>
            <a:ext cx="2197273" cy="526107"/>
          </a:xfrm>
          <a:prstGeom prst="rect">
            <a:avLst/>
          </a:prstGeom>
        </p:spPr>
      </p:pic>
      <p:pic>
        <p:nvPicPr>
          <p:cNvPr id="30" name="Immagine 2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692995" y="2101111"/>
            <a:ext cx="1349600" cy="356423"/>
          </a:xfrm>
          <a:prstGeom prst="rect">
            <a:avLst/>
          </a:prstGeom>
        </p:spPr>
      </p:pic>
      <p:pic>
        <p:nvPicPr>
          <p:cNvPr id="31" name="Immagine 3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5979" y="518029"/>
            <a:ext cx="825666" cy="825666"/>
          </a:xfrm>
          <a:prstGeom prst="rect">
            <a:avLst/>
          </a:prstGeom>
        </p:spPr>
      </p:pic>
      <p:pic>
        <p:nvPicPr>
          <p:cNvPr id="5" name="Immagine 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978218" y="4339205"/>
            <a:ext cx="2139683" cy="558730"/>
          </a:xfrm>
          <a:prstGeom prst="rect">
            <a:avLst/>
          </a:prstGeom>
        </p:spPr>
      </p:pic>
      <p:pic>
        <p:nvPicPr>
          <p:cNvPr id="6" name="Immagine 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507515" y="5370457"/>
            <a:ext cx="851947" cy="851947"/>
          </a:xfrm>
          <a:prstGeom prst="rect">
            <a:avLst/>
          </a:prstGeom>
        </p:spPr>
      </p:pic>
      <p:pic>
        <p:nvPicPr>
          <p:cNvPr id="12" name="Immagine 1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924365" y="864034"/>
            <a:ext cx="1256928" cy="458779"/>
          </a:xfrm>
          <a:prstGeom prst="rect">
            <a:avLst/>
          </a:prstGeom>
        </p:spPr>
      </p:pic>
      <p:pic>
        <p:nvPicPr>
          <p:cNvPr id="32" name="Immagine 31"/>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427429" y="5368025"/>
            <a:ext cx="1211049" cy="653263"/>
          </a:xfrm>
          <a:prstGeom prst="rect">
            <a:avLst/>
          </a:prstGeom>
        </p:spPr>
      </p:pic>
      <p:pic>
        <p:nvPicPr>
          <p:cNvPr id="34" name="Immagine 33"/>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570246" y="301470"/>
            <a:ext cx="2017152" cy="492186"/>
          </a:xfrm>
          <a:prstGeom prst="rect">
            <a:avLst/>
          </a:prstGeom>
        </p:spPr>
      </p:pic>
      <p:pic>
        <p:nvPicPr>
          <p:cNvPr id="35" name="Immagine 34"/>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269" y="1910032"/>
            <a:ext cx="699712" cy="719515"/>
          </a:xfrm>
          <a:prstGeom prst="rect">
            <a:avLst/>
          </a:prstGeom>
        </p:spPr>
      </p:pic>
      <p:pic>
        <p:nvPicPr>
          <p:cNvPr id="36" name="Immagine 35"/>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93352" y="1977479"/>
            <a:ext cx="775136" cy="775136"/>
          </a:xfrm>
          <a:prstGeom prst="rect">
            <a:avLst/>
          </a:prstGeom>
        </p:spPr>
      </p:pic>
      <p:pic>
        <p:nvPicPr>
          <p:cNvPr id="37" name="Immagine 36"/>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99592" y="930474"/>
            <a:ext cx="933173" cy="533075"/>
          </a:xfrm>
          <a:prstGeom prst="rect">
            <a:avLst/>
          </a:prstGeom>
        </p:spPr>
      </p:pic>
      <p:pic>
        <p:nvPicPr>
          <p:cNvPr id="38" name="Immagine 37"/>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rot="10800000" flipH="1" flipV="1">
            <a:off x="1927538" y="930474"/>
            <a:ext cx="1266161" cy="345772"/>
          </a:xfrm>
          <a:prstGeom prst="rect">
            <a:avLst/>
          </a:prstGeom>
        </p:spPr>
      </p:pic>
      <p:pic>
        <p:nvPicPr>
          <p:cNvPr id="39" name="Immagine 3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403935" y="3628516"/>
            <a:ext cx="1524000" cy="504825"/>
          </a:xfrm>
          <a:prstGeom prst="rect">
            <a:avLst/>
          </a:prstGeom>
        </p:spPr>
      </p:pic>
      <p:pic>
        <p:nvPicPr>
          <p:cNvPr id="40" name="Immagine 39"/>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005969" y="223434"/>
            <a:ext cx="645493" cy="645493"/>
          </a:xfrm>
          <a:prstGeom prst="rect">
            <a:avLst/>
          </a:prstGeom>
        </p:spPr>
      </p:pic>
      <p:pic>
        <p:nvPicPr>
          <p:cNvPr id="41" name="Immagine 40"/>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674226" y="5493519"/>
            <a:ext cx="1681161" cy="681037"/>
          </a:xfrm>
          <a:prstGeom prst="rect">
            <a:avLst/>
          </a:prstGeom>
        </p:spPr>
      </p:pic>
      <p:pic>
        <p:nvPicPr>
          <p:cNvPr id="42" name="Immagine 41"/>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587918" y="2545294"/>
            <a:ext cx="883706" cy="883706"/>
          </a:xfrm>
          <a:prstGeom prst="rect">
            <a:avLst/>
          </a:prstGeom>
        </p:spPr>
      </p:pic>
      <p:sp>
        <p:nvSpPr>
          <p:cNvPr id="43" name="CasellaDiTesto 42"/>
          <p:cNvSpPr txBox="1"/>
          <p:nvPr/>
        </p:nvSpPr>
        <p:spPr>
          <a:xfrm>
            <a:off x="5941506" y="4322800"/>
            <a:ext cx="1036712"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sz="1600" b="1" dirty="0" smtClean="0"/>
              <a:t>Opinion </a:t>
            </a:r>
            <a:r>
              <a:rPr lang="it-IT" sz="1600" b="1" dirty="0" err="1" smtClean="0"/>
              <a:t>Nacional</a:t>
            </a:r>
            <a:endParaRPr lang="it-IT" sz="1600" b="1" dirty="0"/>
          </a:p>
        </p:txBody>
      </p:sp>
      <p:pic>
        <p:nvPicPr>
          <p:cNvPr id="44" name="Immagine 43"/>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472703" y="962470"/>
            <a:ext cx="1431152" cy="377960"/>
          </a:xfrm>
          <a:prstGeom prst="rect">
            <a:avLst/>
          </a:prstGeom>
        </p:spPr>
      </p:pic>
      <p:pic>
        <p:nvPicPr>
          <p:cNvPr id="45" name="Immagine 44"/>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42591" y="5214071"/>
            <a:ext cx="1273237" cy="550088"/>
          </a:xfrm>
          <a:prstGeom prst="rect">
            <a:avLst/>
          </a:prstGeom>
        </p:spPr>
      </p:pic>
      <p:pic>
        <p:nvPicPr>
          <p:cNvPr id="46" name="Immagine 45"/>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8026901" y="5957664"/>
            <a:ext cx="992196" cy="6659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7" name="Immagine 46" descr="Logo.png"/>
          <p:cNvPicPr>
            <a:picLocks noChangeAspect="1"/>
          </p:cNvPicPr>
          <p:nvPr/>
        </p:nvPicPr>
        <p:blipFill>
          <a:blip r:embed="rId37" cstate="print"/>
          <a:stretch>
            <a:fillRect/>
          </a:stretch>
        </p:blipFill>
        <p:spPr>
          <a:xfrm>
            <a:off x="43880" y="5957664"/>
            <a:ext cx="2903636" cy="665903"/>
          </a:xfrm>
          <a:prstGeom prst="rect">
            <a:avLst/>
          </a:prstGeom>
        </p:spPr>
      </p:pic>
    </p:spTree>
    <p:extLst>
      <p:ext uri="{BB962C8B-B14F-4D97-AF65-F5344CB8AC3E}">
        <p14:creationId xmlns:p14="http://schemas.microsoft.com/office/powerpoint/2010/main" val="246065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1000"/>
                                        <p:tgtEl>
                                          <p:spTgt spid="20"/>
                                        </p:tgtEl>
                                      </p:cBhvr>
                                    </p:animEffect>
                                    <p:anim calcmode="lin" valueType="num">
                                      <p:cBhvr>
                                        <p:cTn id="66" dur="1000" fill="hold"/>
                                        <p:tgtEl>
                                          <p:spTgt spid="20"/>
                                        </p:tgtEl>
                                        <p:attrNameLst>
                                          <p:attrName>ppt_x</p:attrName>
                                        </p:attrNameLst>
                                      </p:cBhvr>
                                      <p:tavLst>
                                        <p:tav tm="0">
                                          <p:val>
                                            <p:strVal val="#ppt_x"/>
                                          </p:val>
                                        </p:tav>
                                        <p:tav tm="100000">
                                          <p:val>
                                            <p:strVal val="#ppt_x"/>
                                          </p:val>
                                        </p:tav>
                                      </p:tavLst>
                                    </p:anim>
                                    <p:anim calcmode="lin" valueType="num">
                                      <p:cBhvr>
                                        <p:cTn id="6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1000"/>
                                        <p:tgtEl>
                                          <p:spTgt spid="11"/>
                                        </p:tgtEl>
                                      </p:cBhvr>
                                    </p:animEffect>
                                    <p:anim calcmode="lin" valueType="num">
                                      <p:cBhvr>
                                        <p:cTn id="73" dur="1000" fill="hold"/>
                                        <p:tgtEl>
                                          <p:spTgt spid="11"/>
                                        </p:tgtEl>
                                        <p:attrNameLst>
                                          <p:attrName>ppt_x</p:attrName>
                                        </p:attrNameLst>
                                      </p:cBhvr>
                                      <p:tavLst>
                                        <p:tav tm="0">
                                          <p:val>
                                            <p:strVal val="#ppt_x"/>
                                          </p:val>
                                        </p:tav>
                                        <p:tav tm="100000">
                                          <p:val>
                                            <p:strVal val="#ppt_x"/>
                                          </p:val>
                                        </p:tav>
                                      </p:tavLst>
                                    </p:anim>
                                    <p:anim calcmode="lin" valueType="num">
                                      <p:cBhvr>
                                        <p:cTn id="7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1000"/>
                                        <p:tgtEl>
                                          <p:spTgt spid="19"/>
                                        </p:tgtEl>
                                      </p:cBhvr>
                                    </p:animEffect>
                                    <p:anim calcmode="lin" valueType="num">
                                      <p:cBhvr>
                                        <p:cTn id="80" dur="1000" fill="hold"/>
                                        <p:tgtEl>
                                          <p:spTgt spid="19"/>
                                        </p:tgtEl>
                                        <p:attrNameLst>
                                          <p:attrName>ppt_x</p:attrName>
                                        </p:attrNameLst>
                                      </p:cBhvr>
                                      <p:tavLst>
                                        <p:tav tm="0">
                                          <p:val>
                                            <p:strVal val="#ppt_x"/>
                                          </p:val>
                                        </p:tav>
                                        <p:tav tm="100000">
                                          <p:val>
                                            <p:strVal val="#ppt_x"/>
                                          </p:val>
                                        </p:tav>
                                      </p:tavLst>
                                    </p:anim>
                                    <p:anim calcmode="lin" valueType="num">
                                      <p:cBhvr>
                                        <p:cTn id="8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1000"/>
                                        <p:tgtEl>
                                          <p:spTgt spid="27"/>
                                        </p:tgtEl>
                                      </p:cBhvr>
                                    </p:animEffect>
                                    <p:anim calcmode="lin" valueType="num">
                                      <p:cBhvr>
                                        <p:cTn id="87" dur="1000" fill="hold"/>
                                        <p:tgtEl>
                                          <p:spTgt spid="27"/>
                                        </p:tgtEl>
                                        <p:attrNameLst>
                                          <p:attrName>ppt_x</p:attrName>
                                        </p:attrNameLst>
                                      </p:cBhvr>
                                      <p:tavLst>
                                        <p:tav tm="0">
                                          <p:val>
                                            <p:strVal val="#ppt_x"/>
                                          </p:val>
                                        </p:tav>
                                        <p:tav tm="100000">
                                          <p:val>
                                            <p:strVal val="#ppt_x"/>
                                          </p:val>
                                        </p:tav>
                                      </p:tavLst>
                                    </p:anim>
                                    <p:anim calcmode="lin" valueType="num">
                                      <p:cBhvr>
                                        <p:cTn id="8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fade">
                                      <p:cBhvr>
                                        <p:cTn id="100" dur="1000"/>
                                        <p:tgtEl>
                                          <p:spTgt spid="23"/>
                                        </p:tgtEl>
                                      </p:cBhvr>
                                    </p:animEffect>
                                    <p:anim calcmode="lin" valueType="num">
                                      <p:cBhvr>
                                        <p:cTn id="101" dur="1000" fill="hold"/>
                                        <p:tgtEl>
                                          <p:spTgt spid="23"/>
                                        </p:tgtEl>
                                        <p:attrNameLst>
                                          <p:attrName>ppt_x</p:attrName>
                                        </p:attrNameLst>
                                      </p:cBhvr>
                                      <p:tavLst>
                                        <p:tav tm="0">
                                          <p:val>
                                            <p:strVal val="#ppt_x"/>
                                          </p:val>
                                        </p:tav>
                                        <p:tav tm="100000">
                                          <p:val>
                                            <p:strVal val="#ppt_x"/>
                                          </p:val>
                                        </p:tav>
                                      </p:tavLst>
                                    </p:anim>
                                    <p:anim calcmode="lin" valueType="num">
                                      <p:cBhvr>
                                        <p:cTn id="10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nodeType="clickEffect">
                                  <p:stCondLst>
                                    <p:cond delay="0"/>
                                  </p:stCondLst>
                                  <p:childTnLst>
                                    <p:set>
                                      <p:cBhvr>
                                        <p:cTn id="110" dur="1" fill="hold">
                                          <p:stCondLst>
                                            <p:cond delay="0"/>
                                          </p:stCondLst>
                                        </p:cTn>
                                        <p:tgtEl>
                                          <p:spTgt spid="3"/>
                                        </p:tgtEl>
                                        <p:attrNameLst>
                                          <p:attrName>style.visibility</p:attrName>
                                        </p:attrNameLst>
                                      </p:cBhvr>
                                      <p:to>
                                        <p:strVal val="visible"/>
                                      </p:to>
                                    </p:set>
                                    <p:animEffect transition="in" filter="fade">
                                      <p:cBhvr>
                                        <p:cTn id="111" dur="1000"/>
                                        <p:tgtEl>
                                          <p:spTgt spid="3"/>
                                        </p:tgtEl>
                                      </p:cBhvr>
                                    </p:animEffect>
                                    <p:anim calcmode="lin" valueType="num">
                                      <p:cBhvr>
                                        <p:cTn id="112" dur="1000" fill="hold"/>
                                        <p:tgtEl>
                                          <p:spTgt spid="3"/>
                                        </p:tgtEl>
                                        <p:attrNameLst>
                                          <p:attrName>ppt_x</p:attrName>
                                        </p:attrNameLst>
                                      </p:cBhvr>
                                      <p:tavLst>
                                        <p:tav tm="0">
                                          <p:val>
                                            <p:strVal val="#ppt_x"/>
                                          </p:val>
                                        </p:tav>
                                        <p:tav tm="100000">
                                          <p:val>
                                            <p:strVal val="#ppt_x"/>
                                          </p:val>
                                        </p:tav>
                                      </p:tavLst>
                                    </p:anim>
                                    <p:anim calcmode="lin" valueType="num">
                                      <p:cBhvr>
                                        <p:cTn id="1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nodeType="click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fade">
                                      <p:cBhvr>
                                        <p:cTn id="118" dur="1000"/>
                                        <p:tgtEl>
                                          <p:spTgt spid="22"/>
                                        </p:tgtEl>
                                      </p:cBhvr>
                                    </p:animEffect>
                                    <p:anim calcmode="lin" valueType="num">
                                      <p:cBhvr>
                                        <p:cTn id="119" dur="1000" fill="hold"/>
                                        <p:tgtEl>
                                          <p:spTgt spid="22"/>
                                        </p:tgtEl>
                                        <p:attrNameLst>
                                          <p:attrName>ppt_x</p:attrName>
                                        </p:attrNameLst>
                                      </p:cBhvr>
                                      <p:tavLst>
                                        <p:tav tm="0">
                                          <p:val>
                                            <p:strVal val="#ppt_x"/>
                                          </p:val>
                                        </p:tav>
                                        <p:tav tm="100000">
                                          <p:val>
                                            <p:strVal val="#ppt_x"/>
                                          </p:val>
                                        </p:tav>
                                      </p:tavLst>
                                    </p:anim>
                                    <p:anim calcmode="lin" valueType="num">
                                      <p:cBhvr>
                                        <p:cTn id="1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nodeType="clickEffect">
                                  <p:stCondLst>
                                    <p:cond delay="0"/>
                                  </p:stCondLst>
                                  <p:childTnLst>
                                    <p:set>
                                      <p:cBhvr>
                                        <p:cTn id="124" dur="1" fill="hold">
                                          <p:stCondLst>
                                            <p:cond delay="0"/>
                                          </p:stCondLst>
                                        </p:cTn>
                                        <p:tgtEl>
                                          <p:spTgt spid="18"/>
                                        </p:tgtEl>
                                        <p:attrNameLst>
                                          <p:attrName>style.visibility</p:attrName>
                                        </p:attrNameLst>
                                      </p:cBhvr>
                                      <p:to>
                                        <p:strVal val="visible"/>
                                      </p:to>
                                    </p:set>
                                    <p:animEffect transition="in" filter="fade">
                                      <p:cBhvr>
                                        <p:cTn id="125" dur="1000"/>
                                        <p:tgtEl>
                                          <p:spTgt spid="18"/>
                                        </p:tgtEl>
                                      </p:cBhvr>
                                    </p:animEffect>
                                    <p:anim calcmode="lin" valueType="num">
                                      <p:cBhvr>
                                        <p:cTn id="126" dur="1000" fill="hold"/>
                                        <p:tgtEl>
                                          <p:spTgt spid="18"/>
                                        </p:tgtEl>
                                        <p:attrNameLst>
                                          <p:attrName>ppt_x</p:attrName>
                                        </p:attrNameLst>
                                      </p:cBhvr>
                                      <p:tavLst>
                                        <p:tav tm="0">
                                          <p:val>
                                            <p:strVal val="#ppt_x"/>
                                          </p:val>
                                        </p:tav>
                                        <p:tav tm="100000">
                                          <p:val>
                                            <p:strVal val="#ppt_x"/>
                                          </p:val>
                                        </p:tav>
                                      </p:tavLst>
                                    </p:anim>
                                    <p:anim calcmode="lin" valueType="num">
                                      <p:cBhvr>
                                        <p:cTn id="12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nodeType="click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fade">
                                      <p:cBhvr>
                                        <p:cTn id="132" dur="1000"/>
                                        <p:tgtEl>
                                          <p:spTgt spid="28"/>
                                        </p:tgtEl>
                                      </p:cBhvr>
                                    </p:animEffect>
                                    <p:anim calcmode="lin" valueType="num">
                                      <p:cBhvr>
                                        <p:cTn id="133" dur="1000" fill="hold"/>
                                        <p:tgtEl>
                                          <p:spTgt spid="28"/>
                                        </p:tgtEl>
                                        <p:attrNameLst>
                                          <p:attrName>ppt_x</p:attrName>
                                        </p:attrNameLst>
                                      </p:cBhvr>
                                      <p:tavLst>
                                        <p:tav tm="0">
                                          <p:val>
                                            <p:strVal val="#ppt_x"/>
                                          </p:val>
                                        </p:tav>
                                        <p:tav tm="100000">
                                          <p:val>
                                            <p:strVal val="#ppt_x"/>
                                          </p:val>
                                        </p:tav>
                                      </p:tavLst>
                                    </p:anim>
                                    <p:anim calcmode="lin" valueType="num">
                                      <p:cBhvr>
                                        <p:cTn id="13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nodeType="click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nodeType="clickEffect">
                                  <p:stCondLst>
                                    <p:cond delay="0"/>
                                  </p:stCondLst>
                                  <p:childTnLst>
                                    <p:set>
                                      <p:cBhvr>
                                        <p:cTn id="145" dur="1" fill="hold">
                                          <p:stCondLst>
                                            <p:cond delay="0"/>
                                          </p:stCondLst>
                                        </p:cTn>
                                        <p:tgtEl>
                                          <p:spTgt spid="31"/>
                                        </p:tgtEl>
                                        <p:attrNameLst>
                                          <p:attrName>style.visibility</p:attrName>
                                        </p:attrNameLst>
                                      </p:cBhvr>
                                      <p:to>
                                        <p:strVal val="visible"/>
                                      </p:to>
                                    </p:set>
                                    <p:animEffect transition="in" filter="fade">
                                      <p:cBhvr>
                                        <p:cTn id="146" dur="1000"/>
                                        <p:tgtEl>
                                          <p:spTgt spid="31"/>
                                        </p:tgtEl>
                                      </p:cBhvr>
                                    </p:animEffect>
                                    <p:anim calcmode="lin" valueType="num">
                                      <p:cBhvr>
                                        <p:cTn id="147" dur="1000" fill="hold"/>
                                        <p:tgtEl>
                                          <p:spTgt spid="31"/>
                                        </p:tgtEl>
                                        <p:attrNameLst>
                                          <p:attrName>ppt_x</p:attrName>
                                        </p:attrNameLst>
                                      </p:cBhvr>
                                      <p:tavLst>
                                        <p:tav tm="0">
                                          <p:val>
                                            <p:strVal val="#ppt_x"/>
                                          </p:val>
                                        </p:tav>
                                        <p:tav tm="100000">
                                          <p:val>
                                            <p:strVal val="#ppt_x"/>
                                          </p:val>
                                        </p:tav>
                                      </p:tavLst>
                                    </p:anim>
                                    <p:anim calcmode="lin" valueType="num">
                                      <p:cBhvr>
                                        <p:cTn id="14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42" presetClass="entr" presetSubtype="0" fill="hold" nodeType="clickEffect">
                                  <p:stCondLst>
                                    <p:cond delay="0"/>
                                  </p:stCondLst>
                                  <p:childTnLst>
                                    <p:set>
                                      <p:cBhvr>
                                        <p:cTn id="152" dur="1" fill="hold">
                                          <p:stCondLst>
                                            <p:cond delay="0"/>
                                          </p:stCondLst>
                                        </p:cTn>
                                        <p:tgtEl>
                                          <p:spTgt spid="24"/>
                                        </p:tgtEl>
                                        <p:attrNameLst>
                                          <p:attrName>style.visibility</p:attrName>
                                        </p:attrNameLst>
                                      </p:cBhvr>
                                      <p:to>
                                        <p:strVal val="visible"/>
                                      </p:to>
                                    </p:set>
                                    <p:animEffect transition="in" filter="fade">
                                      <p:cBhvr>
                                        <p:cTn id="153" dur="1000"/>
                                        <p:tgtEl>
                                          <p:spTgt spid="24"/>
                                        </p:tgtEl>
                                      </p:cBhvr>
                                    </p:animEffect>
                                    <p:anim calcmode="lin" valueType="num">
                                      <p:cBhvr>
                                        <p:cTn id="154" dur="1000" fill="hold"/>
                                        <p:tgtEl>
                                          <p:spTgt spid="24"/>
                                        </p:tgtEl>
                                        <p:attrNameLst>
                                          <p:attrName>ppt_x</p:attrName>
                                        </p:attrNameLst>
                                      </p:cBhvr>
                                      <p:tavLst>
                                        <p:tav tm="0">
                                          <p:val>
                                            <p:strVal val="#ppt_x"/>
                                          </p:val>
                                        </p:tav>
                                        <p:tav tm="100000">
                                          <p:val>
                                            <p:strVal val="#ppt_x"/>
                                          </p:val>
                                        </p:tav>
                                      </p:tavLst>
                                    </p:anim>
                                    <p:anim calcmode="lin" valueType="num">
                                      <p:cBhvr>
                                        <p:cTn id="15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42" presetClass="entr" presetSubtype="0" fill="hold" nodeType="clickEffect">
                                  <p:stCondLst>
                                    <p:cond delay="0"/>
                                  </p:stCondLst>
                                  <p:childTnLst>
                                    <p:set>
                                      <p:cBhvr>
                                        <p:cTn id="159" dur="1" fill="hold">
                                          <p:stCondLst>
                                            <p:cond delay="0"/>
                                          </p:stCondLst>
                                        </p:cTn>
                                        <p:tgtEl>
                                          <p:spTgt spid="36"/>
                                        </p:tgtEl>
                                        <p:attrNameLst>
                                          <p:attrName>style.visibility</p:attrName>
                                        </p:attrNameLst>
                                      </p:cBhvr>
                                      <p:to>
                                        <p:strVal val="visible"/>
                                      </p:to>
                                    </p:set>
                                    <p:animEffect transition="in" filter="fade">
                                      <p:cBhvr>
                                        <p:cTn id="160" dur="1000"/>
                                        <p:tgtEl>
                                          <p:spTgt spid="36"/>
                                        </p:tgtEl>
                                      </p:cBhvr>
                                    </p:animEffect>
                                    <p:anim calcmode="lin" valueType="num">
                                      <p:cBhvr>
                                        <p:cTn id="161" dur="1000" fill="hold"/>
                                        <p:tgtEl>
                                          <p:spTgt spid="36"/>
                                        </p:tgtEl>
                                        <p:attrNameLst>
                                          <p:attrName>ppt_x</p:attrName>
                                        </p:attrNameLst>
                                      </p:cBhvr>
                                      <p:tavLst>
                                        <p:tav tm="0">
                                          <p:val>
                                            <p:strVal val="#ppt_x"/>
                                          </p:val>
                                        </p:tav>
                                        <p:tav tm="100000">
                                          <p:val>
                                            <p:strVal val="#ppt_x"/>
                                          </p:val>
                                        </p:tav>
                                      </p:tavLst>
                                    </p:anim>
                                    <p:anim calcmode="lin" valueType="num">
                                      <p:cBhvr>
                                        <p:cTn id="16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nodeType="clickEffect">
                                  <p:stCondLst>
                                    <p:cond delay="0"/>
                                  </p:stCondLst>
                                  <p:childTnLst>
                                    <p:set>
                                      <p:cBhvr>
                                        <p:cTn id="166" dur="1" fill="hold">
                                          <p:stCondLst>
                                            <p:cond delay="0"/>
                                          </p:stCondLst>
                                        </p:cTn>
                                        <p:tgtEl>
                                          <p:spTgt spid="35"/>
                                        </p:tgtEl>
                                        <p:attrNameLst>
                                          <p:attrName>style.visibility</p:attrName>
                                        </p:attrNameLst>
                                      </p:cBhvr>
                                      <p:to>
                                        <p:strVal val="visible"/>
                                      </p:to>
                                    </p:set>
                                    <p:animEffect transition="in" filter="fade">
                                      <p:cBhvr>
                                        <p:cTn id="167" dur="1000"/>
                                        <p:tgtEl>
                                          <p:spTgt spid="35"/>
                                        </p:tgtEl>
                                      </p:cBhvr>
                                    </p:animEffect>
                                    <p:anim calcmode="lin" valueType="num">
                                      <p:cBhvr>
                                        <p:cTn id="168" dur="1000" fill="hold"/>
                                        <p:tgtEl>
                                          <p:spTgt spid="35"/>
                                        </p:tgtEl>
                                        <p:attrNameLst>
                                          <p:attrName>ppt_x</p:attrName>
                                        </p:attrNameLst>
                                      </p:cBhvr>
                                      <p:tavLst>
                                        <p:tav tm="0">
                                          <p:val>
                                            <p:strVal val="#ppt_x"/>
                                          </p:val>
                                        </p:tav>
                                        <p:tav tm="100000">
                                          <p:val>
                                            <p:strVal val="#ppt_x"/>
                                          </p:val>
                                        </p:tav>
                                      </p:tavLst>
                                    </p:anim>
                                    <p:anim calcmode="lin" valueType="num">
                                      <p:cBhvr>
                                        <p:cTn id="16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42" presetClass="entr" presetSubtype="0" fill="hold" nodeType="clickEffect">
                                  <p:stCondLst>
                                    <p:cond delay="0"/>
                                  </p:stCondLst>
                                  <p:childTnLst>
                                    <p:set>
                                      <p:cBhvr>
                                        <p:cTn id="173" dur="1" fill="hold">
                                          <p:stCondLst>
                                            <p:cond delay="0"/>
                                          </p:stCondLst>
                                        </p:cTn>
                                        <p:tgtEl>
                                          <p:spTgt spid="41"/>
                                        </p:tgtEl>
                                        <p:attrNameLst>
                                          <p:attrName>style.visibility</p:attrName>
                                        </p:attrNameLst>
                                      </p:cBhvr>
                                      <p:to>
                                        <p:strVal val="visible"/>
                                      </p:to>
                                    </p:set>
                                    <p:animEffect transition="in" filter="fade">
                                      <p:cBhvr>
                                        <p:cTn id="174" dur="1000"/>
                                        <p:tgtEl>
                                          <p:spTgt spid="41"/>
                                        </p:tgtEl>
                                      </p:cBhvr>
                                    </p:animEffect>
                                    <p:anim calcmode="lin" valueType="num">
                                      <p:cBhvr>
                                        <p:cTn id="175" dur="1000" fill="hold"/>
                                        <p:tgtEl>
                                          <p:spTgt spid="41"/>
                                        </p:tgtEl>
                                        <p:attrNameLst>
                                          <p:attrName>ppt_x</p:attrName>
                                        </p:attrNameLst>
                                      </p:cBhvr>
                                      <p:tavLst>
                                        <p:tav tm="0">
                                          <p:val>
                                            <p:strVal val="#ppt_x"/>
                                          </p:val>
                                        </p:tav>
                                        <p:tav tm="100000">
                                          <p:val>
                                            <p:strVal val="#ppt_x"/>
                                          </p:val>
                                        </p:tav>
                                      </p:tavLst>
                                    </p:anim>
                                    <p:anim calcmode="lin" valueType="num">
                                      <p:cBhvr>
                                        <p:cTn id="17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42" presetClass="entr" presetSubtype="0" fill="hold" nodeType="clickEffect">
                                  <p:stCondLst>
                                    <p:cond delay="0"/>
                                  </p:stCondLst>
                                  <p:childTnLst>
                                    <p:set>
                                      <p:cBhvr>
                                        <p:cTn id="180" dur="1" fill="hold">
                                          <p:stCondLst>
                                            <p:cond delay="0"/>
                                          </p:stCondLst>
                                        </p:cTn>
                                        <p:tgtEl>
                                          <p:spTgt spid="34"/>
                                        </p:tgtEl>
                                        <p:attrNameLst>
                                          <p:attrName>style.visibility</p:attrName>
                                        </p:attrNameLst>
                                      </p:cBhvr>
                                      <p:to>
                                        <p:strVal val="visible"/>
                                      </p:to>
                                    </p:set>
                                    <p:animEffect transition="in" filter="fade">
                                      <p:cBhvr>
                                        <p:cTn id="181" dur="1000"/>
                                        <p:tgtEl>
                                          <p:spTgt spid="34"/>
                                        </p:tgtEl>
                                      </p:cBhvr>
                                    </p:animEffect>
                                    <p:anim calcmode="lin" valueType="num">
                                      <p:cBhvr>
                                        <p:cTn id="182" dur="1000" fill="hold"/>
                                        <p:tgtEl>
                                          <p:spTgt spid="34"/>
                                        </p:tgtEl>
                                        <p:attrNameLst>
                                          <p:attrName>ppt_x</p:attrName>
                                        </p:attrNameLst>
                                      </p:cBhvr>
                                      <p:tavLst>
                                        <p:tav tm="0">
                                          <p:val>
                                            <p:strVal val="#ppt_x"/>
                                          </p:val>
                                        </p:tav>
                                        <p:tav tm="100000">
                                          <p:val>
                                            <p:strVal val="#ppt_x"/>
                                          </p:val>
                                        </p:tav>
                                      </p:tavLst>
                                    </p:anim>
                                    <p:anim calcmode="lin" valueType="num">
                                      <p:cBhvr>
                                        <p:cTn id="18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42" presetClass="entr" presetSubtype="0" fill="hold" nodeType="clickEffect">
                                  <p:stCondLst>
                                    <p:cond delay="0"/>
                                  </p:stCondLst>
                                  <p:childTnLst>
                                    <p:set>
                                      <p:cBhvr>
                                        <p:cTn id="187" dur="1" fill="hold">
                                          <p:stCondLst>
                                            <p:cond delay="0"/>
                                          </p:stCondLst>
                                        </p:cTn>
                                        <p:tgtEl>
                                          <p:spTgt spid="12"/>
                                        </p:tgtEl>
                                        <p:attrNameLst>
                                          <p:attrName>style.visibility</p:attrName>
                                        </p:attrNameLst>
                                      </p:cBhvr>
                                      <p:to>
                                        <p:strVal val="visible"/>
                                      </p:to>
                                    </p:set>
                                    <p:animEffect transition="in" filter="fade">
                                      <p:cBhvr>
                                        <p:cTn id="188" dur="1000"/>
                                        <p:tgtEl>
                                          <p:spTgt spid="12"/>
                                        </p:tgtEl>
                                      </p:cBhvr>
                                    </p:animEffect>
                                    <p:anim calcmode="lin" valueType="num">
                                      <p:cBhvr>
                                        <p:cTn id="189" dur="1000" fill="hold"/>
                                        <p:tgtEl>
                                          <p:spTgt spid="12"/>
                                        </p:tgtEl>
                                        <p:attrNameLst>
                                          <p:attrName>ppt_x</p:attrName>
                                        </p:attrNameLst>
                                      </p:cBhvr>
                                      <p:tavLst>
                                        <p:tav tm="0">
                                          <p:val>
                                            <p:strVal val="#ppt_x"/>
                                          </p:val>
                                        </p:tav>
                                        <p:tav tm="100000">
                                          <p:val>
                                            <p:strVal val="#ppt_x"/>
                                          </p:val>
                                        </p:tav>
                                      </p:tavLst>
                                    </p:anim>
                                    <p:anim calcmode="lin" valueType="num">
                                      <p:cBhvr>
                                        <p:cTn id="19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42" presetClass="entr" presetSubtype="0" fill="hold" grpId="0" nodeType="clickEffect">
                                  <p:stCondLst>
                                    <p:cond delay="0"/>
                                  </p:stCondLst>
                                  <p:childTnLst>
                                    <p:set>
                                      <p:cBhvr>
                                        <p:cTn id="194" dur="1" fill="hold">
                                          <p:stCondLst>
                                            <p:cond delay="0"/>
                                          </p:stCondLst>
                                        </p:cTn>
                                        <p:tgtEl>
                                          <p:spTgt spid="43"/>
                                        </p:tgtEl>
                                        <p:attrNameLst>
                                          <p:attrName>style.visibility</p:attrName>
                                        </p:attrNameLst>
                                      </p:cBhvr>
                                      <p:to>
                                        <p:strVal val="visible"/>
                                      </p:to>
                                    </p:set>
                                    <p:animEffect transition="in" filter="fade">
                                      <p:cBhvr>
                                        <p:cTn id="195" dur="1000"/>
                                        <p:tgtEl>
                                          <p:spTgt spid="43"/>
                                        </p:tgtEl>
                                      </p:cBhvr>
                                    </p:animEffect>
                                    <p:anim calcmode="lin" valueType="num">
                                      <p:cBhvr>
                                        <p:cTn id="196" dur="1000" fill="hold"/>
                                        <p:tgtEl>
                                          <p:spTgt spid="43"/>
                                        </p:tgtEl>
                                        <p:attrNameLst>
                                          <p:attrName>ppt_x</p:attrName>
                                        </p:attrNameLst>
                                      </p:cBhvr>
                                      <p:tavLst>
                                        <p:tav tm="0">
                                          <p:val>
                                            <p:strVal val="#ppt_x"/>
                                          </p:val>
                                        </p:tav>
                                        <p:tav tm="100000">
                                          <p:val>
                                            <p:strVal val="#ppt_x"/>
                                          </p:val>
                                        </p:tav>
                                      </p:tavLst>
                                    </p:anim>
                                    <p:anim calcmode="lin" valueType="num">
                                      <p:cBhvr>
                                        <p:cTn id="19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98" fill="hold">
                      <p:stCondLst>
                        <p:cond delay="indefinite"/>
                      </p:stCondLst>
                      <p:childTnLst>
                        <p:par>
                          <p:cTn id="199" fill="hold">
                            <p:stCondLst>
                              <p:cond delay="0"/>
                            </p:stCondLst>
                            <p:childTnLst>
                              <p:par>
                                <p:cTn id="200" presetID="42" presetClass="entr" presetSubtype="0" fill="hold" nodeType="clickEffect">
                                  <p:stCondLst>
                                    <p:cond delay="0"/>
                                  </p:stCondLst>
                                  <p:childTnLst>
                                    <p:set>
                                      <p:cBhvr>
                                        <p:cTn id="201" dur="1" fill="hold">
                                          <p:stCondLst>
                                            <p:cond delay="0"/>
                                          </p:stCondLst>
                                        </p:cTn>
                                        <p:tgtEl>
                                          <p:spTgt spid="6"/>
                                        </p:tgtEl>
                                        <p:attrNameLst>
                                          <p:attrName>style.visibility</p:attrName>
                                        </p:attrNameLst>
                                      </p:cBhvr>
                                      <p:to>
                                        <p:strVal val="visible"/>
                                      </p:to>
                                    </p:set>
                                    <p:animEffect transition="in" filter="fade">
                                      <p:cBhvr>
                                        <p:cTn id="202" dur="1000"/>
                                        <p:tgtEl>
                                          <p:spTgt spid="6"/>
                                        </p:tgtEl>
                                      </p:cBhvr>
                                    </p:animEffect>
                                    <p:anim calcmode="lin" valueType="num">
                                      <p:cBhvr>
                                        <p:cTn id="203" dur="1000" fill="hold"/>
                                        <p:tgtEl>
                                          <p:spTgt spid="6"/>
                                        </p:tgtEl>
                                        <p:attrNameLst>
                                          <p:attrName>ppt_x</p:attrName>
                                        </p:attrNameLst>
                                      </p:cBhvr>
                                      <p:tavLst>
                                        <p:tav tm="0">
                                          <p:val>
                                            <p:strVal val="#ppt_x"/>
                                          </p:val>
                                        </p:tav>
                                        <p:tav tm="100000">
                                          <p:val>
                                            <p:strVal val="#ppt_x"/>
                                          </p:val>
                                        </p:tav>
                                      </p:tavLst>
                                    </p:anim>
                                    <p:anim calcmode="lin" valueType="num">
                                      <p:cBhvr>
                                        <p:cTn id="20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5" fill="hold">
                      <p:stCondLst>
                        <p:cond delay="indefinite"/>
                      </p:stCondLst>
                      <p:childTnLst>
                        <p:par>
                          <p:cTn id="206" fill="hold">
                            <p:stCondLst>
                              <p:cond delay="0"/>
                            </p:stCondLst>
                            <p:childTnLst>
                              <p:par>
                                <p:cTn id="207" presetID="42" presetClass="entr" presetSubtype="0" fill="hold" nodeType="clickEffect">
                                  <p:stCondLst>
                                    <p:cond delay="0"/>
                                  </p:stCondLst>
                                  <p:childTnLst>
                                    <p:set>
                                      <p:cBhvr>
                                        <p:cTn id="208" dur="1" fill="hold">
                                          <p:stCondLst>
                                            <p:cond delay="0"/>
                                          </p:stCondLst>
                                        </p:cTn>
                                        <p:tgtEl>
                                          <p:spTgt spid="32"/>
                                        </p:tgtEl>
                                        <p:attrNameLst>
                                          <p:attrName>style.visibility</p:attrName>
                                        </p:attrNameLst>
                                      </p:cBhvr>
                                      <p:to>
                                        <p:strVal val="visible"/>
                                      </p:to>
                                    </p:set>
                                    <p:animEffect transition="in" filter="fade">
                                      <p:cBhvr>
                                        <p:cTn id="209" dur="1000"/>
                                        <p:tgtEl>
                                          <p:spTgt spid="32"/>
                                        </p:tgtEl>
                                      </p:cBhvr>
                                    </p:animEffect>
                                    <p:anim calcmode="lin" valueType="num">
                                      <p:cBhvr>
                                        <p:cTn id="210" dur="1000" fill="hold"/>
                                        <p:tgtEl>
                                          <p:spTgt spid="32"/>
                                        </p:tgtEl>
                                        <p:attrNameLst>
                                          <p:attrName>ppt_x</p:attrName>
                                        </p:attrNameLst>
                                      </p:cBhvr>
                                      <p:tavLst>
                                        <p:tav tm="0">
                                          <p:val>
                                            <p:strVal val="#ppt_x"/>
                                          </p:val>
                                        </p:tav>
                                        <p:tav tm="100000">
                                          <p:val>
                                            <p:strVal val="#ppt_x"/>
                                          </p:val>
                                        </p:tav>
                                      </p:tavLst>
                                    </p:anim>
                                    <p:anim calcmode="lin" valueType="num">
                                      <p:cBhvr>
                                        <p:cTn id="2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12" fill="hold">
                      <p:stCondLst>
                        <p:cond delay="indefinite"/>
                      </p:stCondLst>
                      <p:childTnLst>
                        <p:par>
                          <p:cTn id="213" fill="hold">
                            <p:stCondLst>
                              <p:cond delay="0"/>
                            </p:stCondLst>
                            <p:childTnLst>
                              <p:par>
                                <p:cTn id="214" presetID="42" presetClass="entr" presetSubtype="0" fill="hold" nodeType="clickEffect">
                                  <p:stCondLst>
                                    <p:cond delay="0"/>
                                  </p:stCondLst>
                                  <p:childTnLst>
                                    <p:set>
                                      <p:cBhvr>
                                        <p:cTn id="215" dur="1" fill="hold">
                                          <p:stCondLst>
                                            <p:cond delay="0"/>
                                          </p:stCondLst>
                                        </p:cTn>
                                        <p:tgtEl>
                                          <p:spTgt spid="5"/>
                                        </p:tgtEl>
                                        <p:attrNameLst>
                                          <p:attrName>style.visibility</p:attrName>
                                        </p:attrNameLst>
                                      </p:cBhvr>
                                      <p:to>
                                        <p:strVal val="visible"/>
                                      </p:to>
                                    </p:set>
                                    <p:animEffect transition="in" filter="fade">
                                      <p:cBhvr>
                                        <p:cTn id="216" dur="1000"/>
                                        <p:tgtEl>
                                          <p:spTgt spid="5"/>
                                        </p:tgtEl>
                                      </p:cBhvr>
                                    </p:animEffect>
                                    <p:anim calcmode="lin" valueType="num">
                                      <p:cBhvr>
                                        <p:cTn id="217" dur="1000" fill="hold"/>
                                        <p:tgtEl>
                                          <p:spTgt spid="5"/>
                                        </p:tgtEl>
                                        <p:attrNameLst>
                                          <p:attrName>ppt_x</p:attrName>
                                        </p:attrNameLst>
                                      </p:cBhvr>
                                      <p:tavLst>
                                        <p:tav tm="0">
                                          <p:val>
                                            <p:strVal val="#ppt_x"/>
                                          </p:val>
                                        </p:tav>
                                        <p:tav tm="100000">
                                          <p:val>
                                            <p:strVal val="#ppt_x"/>
                                          </p:val>
                                        </p:tav>
                                      </p:tavLst>
                                    </p:anim>
                                    <p:anim calcmode="lin" valueType="num">
                                      <p:cBhvr>
                                        <p:cTn id="2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42" presetClass="entr" presetSubtype="0" fill="hold" nodeType="clickEffect">
                                  <p:stCondLst>
                                    <p:cond delay="0"/>
                                  </p:stCondLst>
                                  <p:childTnLst>
                                    <p:set>
                                      <p:cBhvr>
                                        <p:cTn id="222" dur="1" fill="hold">
                                          <p:stCondLst>
                                            <p:cond delay="0"/>
                                          </p:stCondLst>
                                        </p:cTn>
                                        <p:tgtEl>
                                          <p:spTgt spid="39"/>
                                        </p:tgtEl>
                                        <p:attrNameLst>
                                          <p:attrName>style.visibility</p:attrName>
                                        </p:attrNameLst>
                                      </p:cBhvr>
                                      <p:to>
                                        <p:strVal val="visible"/>
                                      </p:to>
                                    </p:set>
                                    <p:animEffect transition="in" filter="fade">
                                      <p:cBhvr>
                                        <p:cTn id="223" dur="1000"/>
                                        <p:tgtEl>
                                          <p:spTgt spid="39"/>
                                        </p:tgtEl>
                                      </p:cBhvr>
                                    </p:animEffect>
                                    <p:anim calcmode="lin" valueType="num">
                                      <p:cBhvr>
                                        <p:cTn id="224" dur="1000" fill="hold"/>
                                        <p:tgtEl>
                                          <p:spTgt spid="39"/>
                                        </p:tgtEl>
                                        <p:attrNameLst>
                                          <p:attrName>ppt_x</p:attrName>
                                        </p:attrNameLst>
                                      </p:cBhvr>
                                      <p:tavLst>
                                        <p:tav tm="0">
                                          <p:val>
                                            <p:strVal val="#ppt_x"/>
                                          </p:val>
                                        </p:tav>
                                        <p:tav tm="100000">
                                          <p:val>
                                            <p:strVal val="#ppt_x"/>
                                          </p:val>
                                        </p:tav>
                                      </p:tavLst>
                                    </p:anim>
                                    <p:anim calcmode="lin" valueType="num">
                                      <p:cBhvr>
                                        <p:cTn id="22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26" fill="hold">
                      <p:stCondLst>
                        <p:cond delay="indefinite"/>
                      </p:stCondLst>
                      <p:childTnLst>
                        <p:par>
                          <p:cTn id="227" fill="hold">
                            <p:stCondLst>
                              <p:cond delay="0"/>
                            </p:stCondLst>
                            <p:childTnLst>
                              <p:par>
                                <p:cTn id="228" presetID="42" presetClass="entr" presetSubtype="0" fill="hold" nodeType="clickEffect">
                                  <p:stCondLst>
                                    <p:cond delay="0"/>
                                  </p:stCondLst>
                                  <p:childTnLst>
                                    <p:set>
                                      <p:cBhvr>
                                        <p:cTn id="229" dur="1" fill="hold">
                                          <p:stCondLst>
                                            <p:cond delay="0"/>
                                          </p:stCondLst>
                                        </p:cTn>
                                        <p:tgtEl>
                                          <p:spTgt spid="42"/>
                                        </p:tgtEl>
                                        <p:attrNameLst>
                                          <p:attrName>style.visibility</p:attrName>
                                        </p:attrNameLst>
                                      </p:cBhvr>
                                      <p:to>
                                        <p:strVal val="visible"/>
                                      </p:to>
                                    </p:set>
                                    <p:animEffect transition="in" filter="fade">
                                      <p:cBhvr>
                                        <p:cTn id="230" dur="1000"/>
                                        <p:tgtEl>
                                          <p:spTgt spid="42"/>
                                        </p:tgtEl>
                                      </p:cBhvr>
                                    </p:animEffect>
                                    <p:anim calcmode="lin" valueType="num">
                                      <p:cBhvr>
                                        <p:cTn id="231" dur="1000" fill="hold"/>
                                        <p:tgtEl>
                                          <p:spTgt spid="42"/>
                                        </p:tgtEl>
                                        <p:attrNameLst>
                                          <p:attrName>ppt_x</p:attrName>
                                        </p:attrNameLst>
                                      </p:cBhvr>
                                      <p:tavLst>
                                        <p:tav tm="0">
                                          <p:val>
                                            <p:strVal val="#ppt_x"/>
                                          </p:val>
                                        </p:tav>
                                        <p:tav tm="100000">
                                          <p:val>
                                            <p:strVal val="#ppt_x"/>
                                          </p:val>
                                        </p:tav>
                                      </p:tavLst>
                                    </p:anim>
                                    <p:anim calcmode="lin" valueType="num">
                                      <p:cBhvr>
                                        <p:cTn id="23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33" fill="hold">
                      <p:stCondLst>
                        <p:cond delay="indefinite"/>
                      </p:stCondLst>
                      <p:childTnLst>
                        <p:par>
                          <p:cTn id="234" fill="hold">
                            <p:stCondLst>
                              <p:cond delay="0"/>
                            </p:stCondLst>
                            <p:childTnLst>
                              <p:par>
                                <p:cTn id="235" presetID="42" presetClass="entr" presetSubtype="0" fill="hold" nodeType="clickEffect">
                                  <p:stCondLst>
                                    <p:cond delay="0"/>
                                  </p:stCondLst>
                                  <p:childTnLst>
                                    <p:set>
                                      <p:cBhvr>
                                        <p:cTn id="236" dur="1" fill="hold">
                                          <p:stCondLst>
                                            <p:cond delay="0"/>
                                          </p:stCondLst>
                                        </p:cTn>
                                        <p:tgtEl>
                                          <p:spTgt spid="37"/>
                                        </p:tgtEl>
                                        <p:attrNameLst>
                                          <p:attrName>style.visibility</p:attrName>
                                        </p:attrNameLst>
                                      </p:cBhvr>
                                      <p:to>
                                        <p:strVal val="visible"/>
                                      </p:to>
                                    </p:set>
                                    <p:animEffect transition="in" filter="fade">
                                      <p:cBhvr>
                                        <p:cTn id="237" dur="1000"/>
                                        <p:tgtEl>
                                          <p:spTgt spid="37"/>
                                        </p:tgtEl>
                                      </p:cBhvr>
                                    </p:animEffect>
                                    <p:anim calcmode="lin" valueType="num">
                                      <p:cBhvr>
                                        <p:cTn id="238" dur="1000" fill="hold"/>
                                        <p:tgtEl>
                                          <p:spTgt spid="37"/>
                                        </p:tgtEl>
                                        <p:attrNameLst>
                                          <p:attrName>ppt_x</p:attrName>
                                        </p:attrNameLst>
                                      </p:cBhvr>
                                      <p:tavLst>
                                        <p:tav tm="0">
                                          <p:val>
                                            <p:strVal val="#ppt_x"/>
                                          </p:val>
                                        </p:tav>
                                        <p:tav tm="100000">
                                          <p:val>
                                            <p:strVal val="#ppt_x"/>
                                          </p:val>
                                        </p:tav>
                                      </p:tavLst>
                                    </p:anim>
                                    <p:anim calcmode="lin" valueType="num">
                                      <p:cBhvr>
                                        <p:cTn id="23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40" fill="hold">
                      <p:stCondLst>
                        <p:cond delay="indefinite"/>
                      </p:stCondLst>
                      <p:childTnLst>
                        <p:par>
                          <p:cTn id="241" fill="hold">
                            <p:stCondLst>
                              <p:cond delay="0"/>
                            </p:stCondLst>
                            <p:childTnLst>
                              <p:par>
                                <p:cTn id="242" presetID="42" presetClass="entr" presetSubtype="0" fill="hold" nodeType="clickEffect">
                                  <p:stCondLst>
                                    <p:cond delay="0"/>
                                  </p:stCondLst>
                                  <p:childTnLst>
                                    <p:set>
                                      <p:cBhvr>
                                        <p:cTn id="243" dur="1" fill="hold">
                                          <p:stCondLst>
                                            <p:cond delay="0"/>
                                          </p:stCondLst>
                                        </p:cTn>
                                        <p:tgtEl>
                                          <p:spTgt spid="40"/>
                                        </p:tgtEl>
                                        <p:attrNameLst>
                                          <p:attrName>style.visibility</p:attrName>
                                        </p:attrNameLst>
                                      </p:cBhvr>
                                      <p:to>
                                        <p:strVal val="visible"/>
                                      </p:to>
                                    </p:set>
                                    <p:animEffect transition="in" filter="fade">
                                      <p:cBhvr>
                                        <p:cTn id="244" dur="1000"/>
                                        <p:tgtEl>
                                          <p:spTgt spid="40"/>
                                        </p:tgtEl>
                                      </p:cBhvr>
                                    </p:animEffect>
                                    <p:anim calcmode="lin" valueType="num">
                                      <p:cBhvr>
                                        <p:cTn id="245" dur="1000" fill="hold"/>
                                        <p:tgtEl>
                                          <p:spTgt spid="40"/>
                                        </p:tgtEl>
                                        <p:attrNameLst>
                                          <p:attrName>ppt_x</p:attrName>
                                        </p:attrNameLst>
                                      </p:cBhvr>
                                      <p:tavLst>
                                        <p:tav tm="0">
                                          <p:val>
                                            <p:strVal val="#ppt_x"/>
                                          </p:val>
                                        </p:tav>
                                        <p:tav tm="100000">
                                          <p:val>
                                            <p:strVal val="#ppt_x"/>
                                          </p:val>
                                        </p:tav>
                                      </p:tavLst>
                                    </p:anim>
                                    <p:anim calcmode="lin" valueType="num">
                                      <p:cBhvr>
                                        <p:cTn id="24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47" fill="hold">
                      <p:stCondLst>
                        <p:cond delay="indefinite"/>
                      </p:stCondLst>
                      <p:childTnLst>
                        <p:par>
                          <p:cTn id="248" fill="hold">
                            <p:stCondLst>
                              <p:cond delay="0"/>
                            </p:stCondLst>
                            <p:childTnLst>
                              <p:par>
                                <p:cTn id="249" presetID="42" presetClass="entr" presetSubtype="0" fill="hold" nodeType="clickEffect">
                                  <p:stCondLst>
                                    <p:cond delay="0"/>
                                  </p:stCondLst>
                                  <p:childTnLst>
                                    <p:set>
                                      <p:cBhvr>
                                        <p:cTn id="250" dur="1" fill="hold">
                                          <p:stCondLst>
                                            <p:cond delay="0"/>
                                          </p:stCondLst>
                                        </p:cTn>
                                        <p:tgtEl>
                                          <p:spTgt spid="38"/>
                                        </p:tgtEl>
                                        <p:attrNameLst>
                                          <p:attrName>style.visibility</p:attrName>
                                        </p:attrNameLst>
                                      </p:cBhvr>
                                      <p:to>
                                        <p:strVal val="visible"/>
                                      </p:to>
                                    </p:set>
                                    <p:animEffect transition="in" filter="fade">
                                      <p:cBhvr>
                                        <p:cTn id="251" dur="1000"/>
                                        <p:tgtEl>
                                          <p:spTgt spid="38"/>
                                        </p:tgtEl>
                                      </p:cBhvr>
                                    </p:animEffect>
                                    <p:anim calcmode="lin" valueType="num">
                                      <p:cBhvr>
                                        <p:cTn id="252" dur="1000" fill="hold"/>
                                        <p:tgtEl>
                                          <p:spTgt spid="38"/>
                                        </p:tgtEl>
                                        <p:attrNameLst>
                                          <p:attrName>ppt_x</p:attrName>
                                        </p:attrNameLst>
                                      </p:cBhvr>
                                      <p:tavLst>
                                        <p:tav tm="0">
                                          <p:val>
                                            <p:strVal val="#ppt_x"/>
                                          </p:val>
                                        </p:tav>
                                        <p:tav tm="100000">
                                          <p:val>
                                            <p:strVal val="#ppt_x"/>
                                          </p:val>
                                        </p:tav>
                                      </p:tavLst>
                                    </p:anim>
                                    <p:anim calcmode="lin" valueType="num">
                                      <p:cBhvr>
                                        <p:cTn id="25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54" fill="hold">
                      <p:stCondLst>
                        <p:cond delay="indefinite"/>
                      </p:stCondLst>
                      <p:childTnLst>
                        <p:par>
                          <p:cTn id="255" fill="hold">
                            <p:stCondLst>
                              <p:cond delay="0"/>
                            </p:stCondLst>
                            <p:childTnLst>
                              <p:par>
                                <p:cTn id="256" presetID="42" presetClass="entr" presetSubtype="0" fill="hold" nodeType="clickEffect">
                                  <p:stCondLst>
                                    <p:cond delay="0"/>
                                  </p:stCondLst>
                                  <p:childTnLst>
                                    <p:set>
                                      <p:cBhvr>
                                        <p:cTn id="257" dur="1" fill="hold">
                                          <p:stCondLst>
                                            <p:cond delay="0"/>
                                          </p:stCondLst>
                                        </p:cTn>
                                        <p:tgtEl>
                                          <p:spTgt spid="44"/>
                                        </p:tgtEl>
                                        <p:attrNameLst>
                                          <p:attrName>style.visibility</p:attrName>
                                        </p:attrNameLst>
                                      </p:cBhvr>
                                      <p:to>
                                        <p:strVal val="visible"/>
                                      </p:to>
                                    </p:set>
                                    <p:animEffect transition="in" filter="fade">
                                      <p:cBhvr>
                                        <p:cTn id="258" dur="1000"/>
                                        <p:tgtEl>
                                          <p:spTgt spid="44"/>
                                        </p:tgtEl>
                                      </p:cBhvr>
                                    </p:animEffect>
                                    <p:anim calcmode="lin" valueType="num">
                                      <p:cBhvr>
                                        <p:cTn id="259" dur="1000" fill="hold"/>
                                        <p:tgtEl>
                                          <p:spTgt spid="44"/>
                                        </p:tgtEl>
                                        <p:attrNameLst>
                                          <p:attrName>ppt_x</p:attrName>
                                        </p:attrNameLst>
                                      </p:cBhvr>
                                      <p:tavLst>
                                        <p:tav tm="0">
                                          <p:val>
                                            <p:strVal val="#ppt_x"/>
                                          </p:val>
                                        </p:tav>
                                        <p:tav tm="100000">
                                          <p:val>
                                            <p:strVal val="#ppt_x"/>
                                          </p:val>
                                        </p:tav>
                                      </p:tavLst>
                                    </p:anim>
                                    <p:anim calcmode="lin" valueType="num">
                                      <p:cBhvr>
                                        <p:cTn id="26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61" fill="hold">
                      <p:stCondLst>
                        <p:cond delay="indefinite"/>
                      </p:stCondLst>
                      <p:childTnLst>
                        <p:par>
                          <p:cTn id="262" fill="hold">
                            <p:stCondLst>
                              <p:cond delay="0"/>
                            </p:stCondLst>
                            <p:childTnLst>
                              <p:par>
                                <p:cTn id="263" presetID="42" presetClass="entr" presetSubtype="0" fill="hold" nodeType="clickEffect">
                                  <p:stCondLst>
                                    <p:cond delay="0"/>
                                  </p:stCondLst>
                                  <p:childTnLst>
                                    <p:set>
                                      <p:cBhvr>
                                        <p:cTn id="264" dur="1" fill="hold">
                                          <p:stCondLst>
                                            <p:cond delay="0"/>
                                          </p:stCondLst>
                                        </p:cTn>
                                        <p:tgtEl>
                                          <p:spTgt spid="45"/>
                                        </p:tgtEl>
                                        <p:attrNameLst>
                                          <p:attrName>style.visibility</p:attrName>
                                        </p:attrNameLst>
                                      </p:cBhvr>
                                      <p:to>
                                        <p:strVal val="visible"/>
                                      </p:to>
                                    </p:set>
                                    <p:animEffect transition="in" filter="fade">
                                      <p:cBhvr>
                                        <p:cTn id="265" dur="1000"/>
                                        <p:tgtEl>
                                          <p:spTgt spid="45"/>
                                        </p:tgtEl>
                                      </p:cBhvr>
                                    </p:animEffect>
                                    <p:anim calcmode="lin" valueType="num">
                                      <p:cBhvr>
                                        <p:cTn id="266" dur="1000" fill="hold"/>
                                        <p:tgtEl>
                                          <p:spTgt spid="45"/>
                                        </p:tgtEl>
                                        <p:attrNameLst>
                                          <p:attrName>ppt_x</p:attrName>
                                        </p:attrNameLst>
                                      </p:cBhvr>
                                      <p:tavLst>
                                        <p:tav tm="0">
                                          <p:val>
                                            <p:strVal val="#ppt_x"/>
                                          </p:val>
                                        </p:tav>
                                        <p:tav tm="100000">
                                          <p:val>
                                            <p:strVal val="#ppt_x"/>
                                          </p:val>
                                        </p:tav>
                                      </p:tavLst>
                                    </p:anim>
                                    <p:anim calcmode="lin" valueType="num">
                                      <p:cBhvr>
                                        <p:cTn id="2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68" fill="hold">
                      <p:stCondLst>
                        <p:cond delay="indefinite"/>
                      </p:stCondLst>
                      <p:childTnLst>
                        <p:par>
                          <p:cTn id="269" fill="hold">
                            <p:stCondLst>
                              <p:cond delay="0"/>
                            </p:stCondLst>
                            <p:childTnLst>
                              <p:par>
                                <p:cTn id="270" presetID="10" presetClass="exit" presetSubtype="0" fill="hold" nodeType="clickEffect">
                                  <p:stCondLst>
                                    <p:cond delay="0"/>
                                  </p:stCondLst>
                                  <p:childTnLst>
                                    <p:animEffect transition="out" filter="fade">
                                      <p:cBhvr>
                                        <p:cTn id="271" dur="500"/>
                                        <p:tgtEl>
                                          <p:spTgt spid="37"/>
                                        </p:tgtEl>
                                      </p:cBhvr>
                                    </p:animEffect>
                                    <p:set>
                                      <p:cBhvr>
                                        <p:cTn id="272" dur="1" fill="hold">
                                          <p:stCondLst>
                                            <p:cond delay="499"/>
                                          </p:stCondLst>
                                        </p:cTn>
                                        <p:tgtEl>
                                          <p:spTgt spid="37"/>
                                        </p:tgtEl>
                                        <p:attrNameLst>
                                          <p:attrName>style.visibility</p:attrName>
                                        </p:attrNameLst>
                                      </p:cBhvr>
                                      <p:to>
                                        <p:strVal val="hidden"/>
                                      </p:to>
                                    </p:set>
                                  </p:childTnLst>
                                </p:cTn>
                              </p:par>
                              <p:par>
                                <p:cTn id="273" presetID="10" presetClass="exit" presetSubtype="0" fill="hold" nodeType="withEffect">
                                  <p:stCondLst>
                                    <p:cond delay="0"/>
                                  </p:stCondLst>
                                  <p:childTnLst>
                                    <p:animEffect transition="out" filter="fade">
                                      <p:cBhvr>
                                        <p:cTn id="274" dur="500"/>
                                        <p:tgtEl>
                                          <p:spTgt spid="38"/>
                                        </p:tgtEl>
                                      </p:cBhvr>
                                    </p:animEffect>
                                    <p:set>
                                      <p:cBhvr>
                                        <p:cTn id="275" dur="1" fill="hold">
                                          <p:stCondLst>
                                            <p:cond delay="499"/>
                                          </p:stCondLst>
                                        </p:cTn>
                                        <p:tgtEl>
                                          <p:spTgt spid="38"/>
                                        </p:tgtEl>
                                        <p:attrNameLst>
                                          <p:attrName>style.visibility</p:attrName>
                                        </p:attrNameLst>
                                      </p:cBhvr>
                                      <p:to>
                                        <p:strVal val="hidden"/>
                                      </p:to>
                                    </p:set>
                                  </p:childTnLst>
                                </p:cTn>
                              </p:par>
                              <p:par>
                                <p:cTn id="276" presetID="10" presetClass="exit" presetSubtype="0" fill="hold" nodeType="withEffect">
                                  <p:stCondLst>
                                    <p:cond delay="0"/>
                                  </p:stCondLst>
                                  <p:childTnLst>
                                    <p:animEffect transition="out" filter="fade">
                                      <p:cBhvr>
                                        <p:cTn id="277" dur="500"/>
                                        <p:tgtEl>
                                          <p:spTgt spid="44"/>
                                        </p:tgtEl>
                                      </p:cBhvr>
                                    </p:animEffect>
                                    <p:set>
                                      <p:cBhvr>
                                        <p:cTn id="278" dur="1" fill="hold">
                                          <p:stCondLst>
                                            <p:cond delay="499"/>
                                          </p:stCondLst>
                                        </p:cTn>
                                        <p:tgtEl>
                                          <p:spTgt spid="44"/>
                                        </p:tgtEl>
                                        <p:attrNameLst>
                                          <p:attrName>style.visibility</p:attrName>
                                        </p:attrNameLst>
                                      </p:cBhvr>
                                      <p:to>
                                        <p:strVal val="hidden"/>
                                      </p:to>
                                    </p:set>
                                  </p:childTnLst>
                                </p:cTn>
                              </p:par>
                            </p:childTnLst>
                          </p:cTn>
                        </p:par>
                      </p:childTnLst>
                    </p:cTn>
                  </p:par>
                  <p:par>
                    <p:cTn id="279" fill="hold">
                      <p:stCondLst>
                        <p:cond delay="indefinite"/>
                      </p:stCondLst>
                      <p:childTnLst>
                        <p:par>
                          <p:cTn id="280" fill="hold">
                            <p:stCondLst>
                              <p:cond delay="0"/>
                            </p:stCondLst>
                            <p:childTnLst>
                              <p:par>
                                <p:cTn id="281" presetID="10" presetClass="exit" presetSubtype="0" fill="hold" nodeType="clickEffect">
                                  <p:stCondLst>
                                    <p:cond delay="0"/>
                                  </p:stCondLst>
                                  <p:childTnLst>
                                    <p:animEffect transition="out" filter="fade">
                                      <p:cBhvr>
                                        <p:cTn id="282" dur="500"/>
                                        <p:tgtEl>
                                          <p:spTgt spid="36"/>
                                        </p:tgtEl>
                                      </p:cBhvr>
                                    </p:animEffect>
                                    <p:set>
                                      <p:cBhvr>
                                        <p:cTn id="283" dur="1" fill="hold">
                                          <p:stCondLst>
                                            <p:cond delay="499"/>
                                          </p:stCondLst>
                                        </p:cTn>
                                        <p:tgtEl>
                                          <p:spTgt spid="36"/>
                                        </p:tgtEl>
                                        <p:attrNameLst>
                                          <p:attrName>style.visibility</p:attrName>
                                        </p:attrNameLst>
                                      </p:cBhvr>
                                      <p:to>
                                        <p:strVal val="hidden"/>
                                      </p:to>
                                    </p:set>
                                  </p:childTnLst>
                                </p:cTn>
                              </p:par>
                              <p:par>
                                <p:cTn id="284" presetID="10" presetClass="exit" presetSubtype="0" fill="hold" nodeType="withEffect">
                                  <p:stCondLst>
                                    <p:cond delay="0"/>
                                  </p:stCondLst>
                                  <p:childTnLst>
                                    <p:animEffect transition="out" filter="fade">
                                      <p:cBhvr>
                                        <p:cTn id="285" dur="500"/>
                                        <p:tgtEl>
                                          <p:spTgt spid="41"/>
                                        </p:tgtEl>
                                      </p:cBhvr>
                                    </p:animEffect>
                                    <p:set>
                                      <p:cBhvr>
                                        <p:cTn id="286" dur="1" fill="hold">
                                          <p:stCondLst>
                                            <p:cond delay="499"/>
                                          </p:stCondLst>
                                        </p:cTn>
                                        <p:tgtEl>
                                          <p:spTgt spid="41"/>
                                        </p:tgtEl>
                                        <p:attrNameLst>
                                          <p:attrName>style.visibility</p:attrName>
                                        </p:attrNameLst>
                                      </p:cBhvr>
                                      <p:to>
                                        <p:strVal val="hidden"/>
                                      </p:to>
                                    </p:set>
                                  </p:childTnLst>
                                </p:cTn>
                              </p:par>
                              <p:par>
                                <p:cTn id="287" presetID="10" presetClass="exit" presetSubtype="0" fill="hold" grpId="1" nodeType="withEffect">
                                  <p:stCondLst>
                                    <p:cond delay="0"/>
                                  </p:stCondLst>
                                  <p:childTnLst>
                                    <p:animEffect transition="out" filter="fade">
                                      <p:cBhvr>
                                        <p:cTn id="288" dur="500"/>
                                        <p:tgtEl>
                                          <p:spTgt spid="43"/>
                                        </p:tgtEl>
                                      </p:cBhvr>
                                    </p:animEffect>
                                    <p:set>
                                      <p:cBhvr>
                                        <p:cTn id="289" dur="1" fill="hold">
                                          <p:stCondLst>
                                            <p:cond delay="499"/>
                                          </p:stCondLst>
                                        </p:cTn>
                                        <p:tgtEl>
                                          <p:spTgt spid="43"/>
                                        </p:tgtEl>
                                        <p:attrNameLst>
                                          <p:attrName>style.visibility</p:attrName>
                                        </p:attrNameLst>
                                      </p:cBhvr>
                                      <p:to>
                                        <p:strVal val="hidden"/>
                                      </p:to>
                                    </p:set>
                                  </p:childTnLst>
                                </p:cTn>
                              </p:par>
                              <p:par>
                                <p:cTn id="290" presetID="10" presetClass="exit" presetSubtype="0" fill="hold" nodeType="withEffect">
                                  <p:stCondLst>
                                    <p:cond delay="0"/>
                                  </p:stCondLst>
                                  <p:childTnLst>
                                    <p:animEffect transition="out" filter="fade">
                                      <p:cBhvr>
                                        <p:cTn id="291" dur="500"/>
                                        <p:tgtEl>
                                          <p:spTgt spid="42"/>
                                        </p:tgtEl>
                                      </p:cBhvr>
                                    </p:animEffect>
                                    <p:set>
                                      <p:cBhvr>
                                        <p:cTn id="292" dur="1" fill="hold">
                                          <p:stCondLst>
                                            <p:cond delay="499"/>
                                          </p:stCondLst>
                                        </p:cTn>
                                        <p:tgtEl>
                                          <p:spTgt spid="42"/>
                                        </p:tgtEl>
                                        <p:attrNameLst>
                                          <p:attrName>style.visibility</p:attrName>
                                        </p:attrNameLst>
                                      </p:cBhvr>
                                      <p:to>
                                        <p:strVal val="hidden"/>
                                      </p:to>
                                    </p:set>
                                  </p:childTnLst>
                                </p:cTn>
                              </p:par>
                              <p:par>
                                <p:cTn id="293" presetID="10" presetClass="exit" presetSubtype="0" fill="hold" nodeType="withEffect">
                                  <p:stCondLst>
                                    <p:cond delay="0"/>
                                  </p:stCondLst>
                                  <p:childTnLst>
                                    <p:animEffect transition="out" filter="fade">
                                      <p:cBhvr>
                                        <p:cTn id="294" dur="500"/>
                                        <p:tgtEl>
                                          <p:spTgt spid="45"/>
                                        </p:tgtEl>
                                      </p:cBhvr>
                                    </p:animEffect>
                                    <p:set>
                                      <p:cBhvr>
                                        <p:cTn id="295" dur="1" fill="hold">
                                          <p:stCondLst>
                                            <p:cond delay="499"/>
                                          </p:stCondLst>
                                        </p:cTn>
                                        <p:tgtEl>
                                          <p:spTgt spid="45"/>
                                        </p:tgtEl>
                                        <p:attrNameLst>
                                          <p:attrName>style.visibility</p:attrName>
                                        </p:attrNameLst>
                                      </p:cBhvr>
                                      <p:to>
                                        <p:strVal val="hidden"/>
                                      </p:to>
                                    </p:set>
                                  </p:childTnLst>
                                </p:cTn>
                              </p:par>
                            </p:childTnLst>
                          </p:cTn>
                        </p:par>
                      </p:childTnLst>
                    </p:cTn>
                  </p:par>
                  <p:par>
                    <p:cTn id="296" fill="hold">
                      <p:stCondLst>
                        <p:cond delay="indefinite"/>
                      </p:stCondLst>
                      <p:childTnLst>
                        <p:par>
                          <p:cTn id="297" fill="hold">
                            <p:stCondLst>
                              <p:cond delay="0"/>
                            </p:stCondLst>
                            <p:childTnLst>
                              <p:par>
                                <p:cTn id="298" presetID="10" presetClass="exit" presetSubtype="0" fill="hold" nodeType="clickEffect">
                                  <p:stCondLst>
                                    <p:cond delay="0"/>
                                  </p:stCondLst>
                                  <p:childTnLst>
                                    <p:animEffect transition="out" filter="fade">
                                      <p:cBhvr>
                                        <p:cTn id="299" dur="500"/>
                                        <p:tgtEl>
                                          <p:spTgt spid="35"/>
                                        </p:tgtEl>
                                      </p:cBhvr>
                                    </p:animEffect>
                                    <p:set>
                                      <p:cBhvr>
                                        <p:cTn id="300" dur="1" fill="hold">
                                          <p:stCondLst>
                                            <p:cond delay="499"/>
                                          </p:stCondLst>
                                        </p:cTn>
                                        <p:tgtEl>
                                          <p:spTgt spid="35"/>
                                        </p:tgtEl>
                                        <p:attrNameLst>
                                          <p:attrName>style.visibility</p:attrName>
                                        </p:attrNameLst>
                                      </p:cBhvr>
                                      <p:to>
                                        <p:strVal val="hidden"/>
                                      </p:to>
                                    </p:set>
                                  </p:childTnLst>
                                </p:cTn>
                              </p:par>
                            </p:childTnLst>
                          </p:cTn>
                        </p:par>
                      </p:childTnLst>
                    </p:cTn>
                  </p:par>
                  <p:par>
                    <p:cTn id="301" fill="hold">
                      <p:stCondLst>
                        <p:cond delay="indefinite"/>
                      </p:stCondLst>
                      <p:childTnLst>
                        <p:par>
                          <p:cTn id="302" fill="hold">
                            <p:stCondLst>
                              <p:cond delay="0"/>
                            </p:stCondLst>
                            <p:childTnLst>
                              <p:par>
                                <p:cTn id="303" presetID="10" presetClass="exit" presetSubtype="0" fill="hold" nodeType="clickEffect">
                                  <p:stCondLst>
                                    <p:cond delay="0"/>
                                  </p:stCondLst>
                                  <p:childTnLst>
                                    <p:animEffect transition="out" filter="fade">
                                      <p:cBhvr>
                                        <p:cTn id="304" dur="500"/>
                                        <p:tgtEl>
                                          <p:spTgt spid="34"/>
                                        </p:tgtEl>
                                      </p:cBhvr>
                                    </p:animEffect>
                                    <p:set>
                                      <p:cBhvr>
                                        <p:cTn id="305" dur="1" fill="hold">
                                          <p:stCondLst>
                                            <p:cond delay="499"/>
                                          </p:stCondLst>
                                        </p:cTn>
                                        <p:tgtEl>
                                          <p:spTgt spid="34"/>
                                        </p:tgtEl>
                                        <p:attrNameLst>
                                          <p:attrName>style.visibility</p:attrName>
                                        </p:attrNameLst>
                                      </p:cBhvr>
                                      <p:to>
                                        <p:strVal val="hidden"/>
                                      </p:to>
                                    </p:set>
                                  </p:childTnLst>
                                </p:cTn>
                              </p:par>
                              <p:par>
                                <p:cTn id="306" presetID="10" presetClass="exit" presetSubtype="0" fill="hold" nodeType="withEffect">
                                  <p:stCondLst>
                                    <p:cond delay="0"/>
                                  </p:stCondLst>
                                  <p:childTnLst>
                                    <p:animEffect transition="out" filter="fade">
                                      <p:cBhvr>
                                        <p:cTn id="307" dur="500"/>
                                        <p:tgtEl>
                                          <p:spTgt spid="12"/>
                                        </p:tgtEl>
                                      </p:cBhvr>
                                    </p:animEffect>
                                    <p:set>
                                      <p:cBhvr>
                                        <p:cTn id="308" dur="1" fill="hold">
                                          <p:stCondLst>
                                            <p:cond delay="499"/>
                                          </p:stCondLst>
                                        </p:cTn>
                                        <p:tgtEl>
                                          <p:spTgt spid="12"/>
                                        </p:tgtEl>
                                        <p:attrNameLst>
                                          <p:attrName>style.visibility</p:attrName>
                                        </p:attrNameLst>
                                      </p:cBhvr>
                                      <p:to>
                                        <p:strVal val="hidden"/>
                                      </p:to>
                                    </p:set>
                                  </p:childTnLst>
                                </p:cTn>
                              </p:par>
                              <p:par>
                                <p:cTn id="309" presetID="10" presetClass="exit" presetSubtype="0" fill="hold" nodeType="withEffect">
                                  <p:stCondLst>
                                    <p:cond delay="0"/>
                                  </p:stCondLst>
                                  <p:childTnLst>
                                    <p:animEffect transition="out" filter="fade">
                                      <p:cBhvr>
                                        <p:cTn id="310" dur="500"/>
                                        <p:tgtEl>
                                          <p:spTgt spid="32"/>
                                        </p:tgtEl>
                                      </p:cBhvr>
                                    </p:animEffect>
                                    <p:set>
                                      <p:cBhvr>
                                        <p:cTn id="311" dur="1" fill="hold">
                                          <p:stCondLst>
                                            <p:cond delay="499"/>
                                          </p:stCondLst>
                                        </p:cTn>
                                        <p:tgtEl>
                                          <p:spTgt spid="32"/>
                                        </p:tgtEl>
                                        <p:attrNameLst>
                                          <p:attrName>style.visibility</p:attrName>
                                        </p:attrNameLst>
                                      </p:cBhvr>
                                      <p:to>
                                        <p:strVal val="hidden"/>
                                      </p:to>
                                    </p:set>
                                  </p:childTnLst>
                                </p:cTn>
                              </p:par>
                              <p:par>
                                <p:cTn id="312" presetID="10" presetClass="exit" presetSubtype="0" fill="hold" nodeType="withEffect">
                                  <p:stCondLst>
                                    <p:cond delay="0"/>
                                  </p:stCondLst>
                                  <p:childTnLst>
                                    <p:animEffect transition="out" filter="fade">
                                      <p:cBhvr>
                                        <p:cTn id="313" dur="500"/>
                                        <p:tgtEl>
                                          <p:spTgt spid="5"/>
                                        </p:tgtEl>
                                      </p:cBhvr>
                                    </p:animEffect>
                                    <p:set>
                                      <p:cBhvr>
                                        <p:cTn id="314" dur="1" fill="hold">
                                          <p:stCondLst>
                                            <p:cond delay="499"/>
                                          </p:stCondLst>
                                        </p:cTn>
                                        <p:tgtEl>
                                          <p:spTgt spid="5"/>
                                        </p:tgtEl>
                                        <p:attrNameLst>
                                          <p:attrName>style.visibility</p:attrName>
                                        </p:attrNameLst>
                                      </p:cBhvr>
                                      <p:to>
                                        <p:strVal val="hidden"/>
                                      </p:to>
                                    </p:set>
                                  </p:childTnLst>
                                </p:cTn>
                              </p:par>
                              <p:par>
                                <p:cTn id="315" presetID="10" presetClass="exit" presetSubtype="0" fill="hold" nodeType="withEffect">
                                  <p:stCondLst>
                                    <p:cond delay="0"/>
                                  </p:stCondLst>
                                  <p:childTnLst>
                                    <p:animEffect transition="out" filter="fade">
                                      <p:cBhvr>
                                        <p:cTn id="316" dur="500"/>
                                        <p:tgtEl>
                                          <p:spTgt spid="39"/>
                                        </p:tgtEl>
                                      </p:cBhvr>
                                    </p:animEffect>
                                    <p:set>
                                      <p:cBhvr>
                                        <p:cTn id="317" dur="1" fill="hold">
                                          <p:stCondLst>
                                            <p:cond delay="499"/>
                                          </p:stCondLst>
                                        </p:cTn>
                                        <p:tgtEl>
                                          <p:spTgt spid="39"/>
                                        </p:tgtEl>
                                        <p:attrNameLst>
                                          <p:attrName>style.visibility</p:attrName>
                                        </p:attrNameLst>
                                      </p:cBhvr>
                                      <p:to>
                                        <p:strVal val="hidden"/>
                                      </p:to>
                                    </p:set>
                                  </p:childTnLst>
                                </p:cTn>
                              </p:par>
                              <p:par>
                                <p:cTn id="318" presetID="10" presetClass="exit" presetSubtype="0" fill="hold" nodeType="withEffect">
                                  <p:stCondLst>
                                    <p:cond delay="0"/>
                                  </p:stCondLst>
                                  <p:childTnLst>
                                    <p:animEffect transition="out" filter="fade">
                                      <p:cBhvr>
                                        <p:cTn id="319" dur="500"/>
                                        <p:tgtEl>
                                          <p:spTgt spid="40"/>
                                        </p:tgtEl>
                                      </p:cBhvr>
                                    </p:animEffect>
                                    <p:set>
                                      <p:cBhvr>
                                        <p:cTn id="320"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14" grpId="0"/>
      <p:bldP spid="15" grpId="0"/>
      <p:bldP spid="16" grpId="0"/>
      <p:bldP spid="26" grpId="0"/>
      <p:bldP spid="43" grpId="0" animBg="1"/>
      <p:bldP spid="4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2403" y="101725"/>
            <a:ext cx="2595647" cy="369332"/>
          </a:xfrm>
          <a:prstGeom prst="rect">
            <a:avLst/>
          </a:prstGeom>
          <a:noFill/>
        </p:spPr>
        <p:txBody>
          <a:bodyPr wrap="none" rtlCol="0">
            <a:spAutoFit/>
          </a:bodyPr>
          <a:lstStyle/>
          <a:p>
            <a:r>
              <a:rPr lang="it-IT" b="1" dirty="0" smtClean="0"/>
              <a:t>L’opposizione politica</a:t>
            </a:r>
            <a:endParaRPr lang="it-IT" b="1" dirty="0"/>
          </a:p>
        </p:txBody>
      </p:sp>
      <p:sp>
        <p:nvSpPr>
          <p:cNvPr id="3" name="CasellaDiTesto 2"/>
          <p:cNvSpPr txBox="1"/>
          <p:nvPr/>
        </p:nvSpPr>
        <p:spPr>
          <a:xfrm>
            <a:off x="467544" y="1125718"/>
            <a:ext cx="5464445" cy="1231106"/>
          </a:xfrm>
          <a:prstGeom prst="rect">
            <a:avLst/>
          </a:prstGeom>
          <a:noFill/>
        </p:spPr>
        <p:txBody>
          <a:bodyPr wrap="none" rtlCol="0">
            <a:spAutoFit/>
          </a:bodyPr>
          <a:lstStyle/>
          <a:p>
            <a:r>
              <a:rPr lang="it-IT" b="1" dirty="0" smtClean="0"/>
              <a:t>Risultati politici:</a:t>
            </a:r>
          </a:p>
          <a:p>
            <a:r>
              <a:rPr lang="it-IT" sz="1400" dirty="0" smtClean="0"/>
              <a:t>Elezioni parlamentari del 2010: 47,22% dei voti – 65 seggi su 165</a:t>
            </a:r>
          </a:p>
          <a:p>
            <a:r>
              <a:rPr lang="it-IT" sz="1400" dirty="0" smtClean="0"/>
              <a:t>Elezioni presidenziali del 2012: 44,13% dei voti – elezioni perse</a:t>
            </a:r>
          </a:p>
          <a:p>
            <a:r>
              <a:rPr lang="it-IT" sz="1400" dirty="0" smtClean="0"/>
              <a:t>Elezioni presidenziali del 2013: 49,07% dei voti – elezioni perse</a:t>
            </a:r>
          </a:p>
          <a:p>
            <a:r>
              <a:rPr lang="it-IT" sz="1400" dirty="0" smtClean="0"/>
              <a:t>Elezioni parlamentari del 2015: 56,22% dei voti – 112 seggi su 165</a:t>
            </a:r>
            <a:endParaRPr lang="it-IT" sz="1400" dirty="0"/>
          </a:p>
        </p:txBody>
      </p:sp>
      <p:sp>
        <p:nvSpPr>
          <p:cNvPr id="5" name="CasellaDiTesto 4"/>
          <p:cNvSpPr txBox="1"/>
          <p:nvPr/>
        </p:nvSpPr>
        <p:spPr>
          <a:xfrm>
            <a:off x="192403" y="631202"/>
            <a:ext cx="8759194" cy="307777"/>
          </a:xfrm>
          <a:prstGeom prst="rect">
            <a:avLst/>
          </a:prstGeom>
          <a:noFill/>
        </p:spPr>
        <p:txBody>
          <a:bodyPr wrap="square" rtlCol="0">
            <a:spAutoFit/>
          </a:bodyPr>
          <a:lstStyle/>
          <a:p>
            <a:pPr algn="just"/>
            <a:r>
              <a:rPr lang="it-IT" sz="1400" dirty="0" smtClean="0"/>
              <a:t>Nel 2008 nasce il MUD (</a:t>
            </a:r>
            <a:r>
              <a:rPr lang="es-ES" sz="1400" dirty="0"/>
              <a:t>Mesa de la Unidad </a:t>
            </a:r>
            <a:r>
              <a:rPr lang="es-ES" sz="1400" dirty="0" smtClean="0"/>
              <a:t>Democrática</a:t>
            </a:r>
            <a:r>
              <a:rPr lang="it-IT" sz="1400" dirty="0" smtClean="0"/>
              <a:t>), coalizione di opposizione al </a:t>
            </a:r>
            <a:r>
              <a:rPr lang="it-IT" sz="1400" dirty="0" err="1" smtClean="0"/>
              <a:t>chavismo</a:t>
            </a:r>
            <a:r>
              <a:rPr lang="it-IT" sz="1400" dirty="0" smtClean="0"/>
              <a:t>. </a:t>
            </a:r>
            <a:endParaRPr lang="it-IT" sz="1400" dirty="0"/>
          </a:p>
        </p:txBody>
      </p:sp>
      <p:sp>
        <p:nvSpPr>
          <p:cNvPr id="7" name="CasellaDiTesto 6"/>
          <p:cNvSpPr txBox="1"/>
          <p:nvPr/>
        </p:nvSpPr>
        <p:spPr>
          <a:xfrm>
            <a:off x="467544" y="2843517"/>
            <a:ext cx="8107911" cy="3447098"/>
          </a:xfrm>
          <a:prstGeom prst="rect">
            <a:avLst/>
          </a:prstGeom>
          <a:noFill/>
        </p:spPr>
        <p:txBody>
          <a:bodyPr wrap="square" rtlCol="0">
            <a:spAutoFit/>
          </a:bodyPr>
          <a:lstStyle/>
          <a:p>
            <a:r>
              <a:rPr lang="it-IT" sz="1400" dirty="0" smtClean="0">
                <a:solidFill>
                  <a:srgbClr val="00B0F0"/>
                </a:solidFill>
              </a:rPr>
              <a:t>6 gennaio 2014: viene uccisa durante una rapina l’attrice Monica </a:t>
            </a:r>
            <a:r>
              <a:rPr lang="it-IT" sz="1400" dirty="0" err="1" smtClean="0">
                <a:solidFill>
                  <a:srgbClr val="00B0F0"/>
                </a:solidFill>
              </a:rPr>
              <a:t>Spear</a:t>
            </a:r>
            <a:r>
              <a:rPr lang="it-IT" sz="1400" dirty="0" smtClean="0">
                <a:solidFill>
                  <a:srgbClr val="00B0F0"/>
                </a:solidFill>
              </a:rPr>
              <a:t> </a:t>
            </a:r>
            <a:r>
              <a:rPr lang="it-IT" sz="1400" dirty="0" err="1" smtClean="0">
                <a:solidFill>
                  <a:srgbClr val="00B0F0"/>
                </a:solidFill>
              </a:rPr>
              <a:t>Mootz</a:t>
            </a:r>
            <a:r>
              <a:rPr lang="it-IT" sz="1400" dirty="0" smtClean="0">
                <a:solidFill>
                  <a:srgbClr val="00B0F0"/>
                </a:solidFill>
              </a:rPr>
              <a:t>;</a:t>
            </a:r>
          </a:p>
          <a:p>
            <a:r>
              <a:rPr lang="it-IT" sz="1400" dirty="0" smtClean="0"/>
              <a:t>18 febbraio 2014: viene arrestato Leopoldo Lopez Mendoza (</a:t>
            </a:r>
            <a:r>
              <a:rPr lang="it-IT" sz="1400" dirty="0" err="1" smtClean="0"/>
              <a:t>Voluntad</a:t>
            </a:r>
            <a:r>
              <a:rPr lang="it-IT" sz="1400" dirty="0" smtClean="0"/>
              <a:t> </a:t>
            </a:r>
            <a:r>
              <a:rPr lang="it-IT" sz="1400" dirty="0" err="1" smtClean="0"/>
              <a:t>Popular</a:t>
            </a:r>
            <a:r>
              <a:rPr lang="it-IT" sz="1400" dirty="0" smtClean="0"/>
              <a:t>);</a:t>
            </a:r>
          </a:p>
          <a:p>
            <a:r>
              <a:rPr lang="it-IT" sz="1400" dirty="0" smtClean="0">
                <a:solidFill>
                  <a:srgbClr val="00B0F0"/>
                </a:solidFill>
              </a:rPr>
              <a:t>19 febbraio 2014</a:t>
            </a:r>
            <a:r>
              <a:rPr lang="it-IT" sz="1400" dirty="0">
                <a:solidFill>
                  <a:srgbClr val="00B0F0"/>
                </a:solidFill>
              </a:rPr>
              <a:t>: muore </a:t>
            </a:r>
            <a:r>
              <a:rPr lang="it-IT" sz="1400" dirty="0" err="1">
                <a:solidFill>
                  <a:srgbClr val="00B0F0"/>
                </a:solidFill>
              </a:rPr>
              <a:t>Genesis</a:t>
            </a:r>
            <a:r>
              <a:rPr lang="it-IT" sz="1400" dirty="0">
                <a:solidFill>
                  <a:srgbClr val="00B0F0"/>
                </a:solidFill>
              </a:rPr>
              <a:t> </a:t>
            </a:r>
            <a:r>
              <a:rPr lang="it-IT" sz="1400" dirty="0" err="1" smtClean="0">
                <a:solidFill>
                  <a:srgbClr val="00B0F0"/>
                </a:solidFill>
              </a:rPr>
              <a:t>Carmona</a:t>
            </a:r>
            <a:r>
              <a:rPr lang="it-IT" sz="1400" dirty="0" smtClean="0">
                <a:solidFill>
                  <a:srgbClr val="00B0F0"/>
                </a:solidFill>
              </a:rPr>
              <a:t>, attivista </a:t>
            </a:r>
            <a:r>
              <a:rPr lang="it-IT" sz="1400" dirty="0" err="1" smtClean="0">
                <a:solidFill>
                  <a:srgbClr val="00B0F0"/>
                </a:solidFill>
              </a:rPr>
              <a:t>antichavista</a:t>
            </a:r>
            <a:r>
              <a:rPr lang="it-IT" sz="1400" dirty="0" smtClean="0">
                <a:solidFill>
                  <a:srgbClr val="00B0F0"/>
                </a:solidFill>
              </a:rPr>
              <a:t>;</a:t>
            </a:r>
          </a:p>
          <a:p>
            <a:r>
              <a:rPr lang="it-IT" sz="1400" dirty="0" smtClean="0"/>
              <a:t>14 aprile 2016: campagna di raccolta firme per indire un referendum contro </a:t>
            </a:r>
            <a:r>
              <a:rPr lang="it-IT" sz="1400" dirty="0" err="1" smtClean="0"/>
              <a:t>Maduro</a:t>
            </a:r>
            <a:r>
              <a:rPr lang="it-IT" sz="1400" dirty="0" smtClean="0"/>
              <a:t>;</a:t>
            </a:r>
          </a:p>
          <a:p>
            <a:r>
              <a:rPr lang="it-IT" sz="1400" dirty="0" smtClean="0"/>
              <a:t>Maggio 2016: si intensificano le interazioni tra Luis </a:t>
            </a:r>
            <a:r>
              <a:rPr lang="it-IT" sz="1400" dirty="0" err="1" smtClean="0"/>
              <a:t>Almagro</a:t>
            </a:r>
            <a:r>
              <a:rPr lang="it-IT" sz="1400" dirty="0" smtClean="0"/>
              <a:t> (Presidente Osa) e opposizione </a:t>
            </a:r>
            <a:r>
              <a:rPr lang="it-IT" sz="1400" dirty="0" err="1" smtClean="0"/>
              <a:t>antichavista</a:t>
            </a:r>
            <a:r>
              <a:rPr lang="it-IT" sz="1400" dirty="0" smtClean="0"/>
              <a:t>;</a:t>
            </a:r>
          </a:p>
          <a:p>
            <a:r>
              <a:rPr lang="it-IT" sz="1400" dirty="0" smtClean="0"/>
              <a:t>Giugno 2016: L’Osa si pronuncia in favore del dialogo tra governo e opposizione in Venezuela;</a:t>
            </a:r>
          </a:p>
          <a:p>
            <a:r>
              <a:rPr lang="it-IT" sz="1400" dirty="0" smtClean="0"/>
              <a:t>Giugno 2016: </a:t>
            </a:r>
            <a:r>
              <a:rPr lang="it-IT" sz="1400" dirty="0"/>
              <a:t>Henrique </a:t>
            </a:r>
            <a:r>
              <a:rPr lang="it-IT" sz="1400" dirty="0" err="1" smtClean="0"/>
              <a:t>Capriles</a:t>
            </a:r>
            <a:r>
              <a:rPr lang="it-IT" sz="1400" dirty="0" smtClean="0"/>
              <a:t> si reca in visita in Paraguay e Argentina e incontra i rispettivi presidenti </a:t>
            </a:r>
            <a:r>
              <a:rPr lang="it-IT" sz="1400" dirty="0" err="1" smtClean="0"/>
              <a:t>Cartes</a:t>
            </a:r>
            <a:r>
              <a:rPr lang="it-IT" sz="1400" dirty="0" smtClean="0"/>
              <a:t> e Macri;</a:t>
            </a:r>
          </a:p>
          <a:p>
            <a:r>
              <a:rPr lang="it-IT" sz="1400" dirty="0" smtClean="0"/>
              <a:t>Luglio 2017: referendum informale sulla volontà governativa di nominare un’Assemblea Costituente per una nuova riforma costituzionale;</a:t>
            </a:r>
          </a:p>
          <a:p>
            <a:r>
              <a:rPr lang="it-IT" sz="1400" dirty="0" smtClean="0"/>
              <a:t>30 luglio 2017: con un’affluenza del 44,43% viene eletta l’Assemblea Costituente.</a:t>
            </a:r>
          </a:p>
          <a:p>
            <a:endParaRPr lang="it-IT" sz="1400" dirty="0" smtClean="0"/>
          </a:p>
          <a:p>
            <a:endParaRPr lang="it-IT" dirty="0" smtClean="0"/>
          </a:p>
          <a:p>
            <a:endParaRPr lang="it-IT" dirty="0"/>
          </a:p>
        </p:txBody>
      </p:sp>
      <p:sp>
        <p:nvSpPr>
          <p:cNvPr id="8" name="CasellaDiTesto 7"/>
          <p:cNvSpPr txBox="1"/>
          <p:nvPr/>
        </p:nvSpPr>
        <p:spPr>
          <a:xfrm>
            <a:off x="467544" y="2519055"/>
            <a:ext cx="1685077" cy="369332"/>
          </a:xfrm>
          <a:prstGeom prst="rect">
            <a:avLst/>
          </a:prstGeom>
          <a:noFill/>
        </p:spPr>
        <p:txBody>
          <a:bodyPr wrap="none" rtlCol="0">
            <a:spAutoFit/>
          </a:bodyPr>
          <a:lstStyle/>
          <a:p>
            <a:r>
              <a:rPr lang="it-IT" b="1" dirty="0" smtClean="0"/>
              <a:t>Fatti rilevanti</a:t>
            </a:r>
            <a:r>
              <a:rPr lang="it-IT" dirty="0" smtClean="0"/>
              <a:t>:</a:t>
            </a:r>
            <a:endParaRPr lang="it-IT" dirty="0"/>
          </a:p>
        </p:txBody>
      </p:sp>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6901" y="5957664"/>
            <a:ext cx="992196" cy="6659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Immagine 9" descr="Logo.png"/>
          <p:cNvPicPr>
            <a:picLocks noChangeAspect="1"/>
          </p:cNvPicPr>
          <p:nvPr/>
        </p:nvPicPr>
        <p:blipFill>
          <a:blip r:embed="rId3" cstate="print"/>
          <a:stretch>
            <a:fillRect/>
          </a:stretch>
        </p:blipFill>
        <p:spPr>
          <a:xfrm>
            <a:off x="43880" y="5957664"/>
            <a:ext cx="2903636" cy="665903"/>
          </a:xfrm>
          <a:prstGeom prst="rect">
            <a:avLst/>
          </a:prstGeom>
        </p:spPr>
      </p:pic>
    </p:spTree>
    <p:extLst>
      <p:ext uri="{BB962C8B-B14F-4D97-AF65-F5344CB8AC3E}">
        <p14:creationId xmlns:p14="http://schemas.microsoft.com/office/powerpoint/2010/main" val="141453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16632"/>
            <a:ext cx="4083169" cy="369332"/>
          </a:xfrm>
          <a:prstGeom prst="rect">
            <a:avLst/>
          </a:prstGeom>
          <a:noFill/>
        </p:spPr>
        <p:txBody>
          <a:bodyPr wrap="none" rtlCol="0">
            <a:spAutoFit/>
          </a:bodyPr>
          <a:lstStyle/>
          <a:p>
            <a:r>
              <a:rPr lang="it-IT" b="1" dirty="0" smtClean="0"/>
              <a:t>Contesto regionale e internazionale</a:t>
            </a:r>
            <a:endParaRPr lang="it-IT" b="1" dirty="0"/>
          </a:p>
        </p:txBody>
      </p:sp>
      <p:sp>
        <p:nvSpPr>
          <p:cNvPr id="3" name="CasellaDiTesto 2"/>
          <p:cNvSpPr txBox="1"/>
          <p:nvPr/>
        </p:nvSpPr>
        <p:spPr>
          <a:xfrm>
            <a:off x="827584" y="1171946"/>
            <a:ext cx="6840760" cy="738664"/>
          </a:xfrm>
          <a:prstGeom prst="rect">
            <a:avLst/>
          </a:prstGeom>
          <a:noFill/>
        </p:spPr>
        <p:txBody>
          <a:bodyPr wrap="square" rtlCol="0">
            <a:spAutoFit/>
          </a:bodyPr>
          <a:lstStyle/>
          <a:p>
            <a:pPr algn="just"/>
            <a:r>
              <a:rPr lang="it-IT" sz="1400" dirty="0" smtClean="0"/>
              <a:t>2015: L’amministrazione Obama (Stati Uniti) indica il Venezuela quale minaccia per la propria sicurezza interna. Emana così un primo pacchetto di sanzioni nei confronti di Caracas;</a:t>
            </a:r>
            <a:endParaRPr lang="it-IT" sz="1400" dirty="0"/>
          </a:p>
        </p:txBody>
      </p:sp>
      <p:sp>
        <p:nvSpPr>
          <p:cNvPr id="5" name="CasellaDiTesto 4"/>
          <p:cNvSpPr txBox="1"/>
          <p:nvPr/>
        </p:nvSpPr>
        <p:spPr>
          <a:xfrm>
            <a:off x="827584" y="1913441"/>
            <a:ext cx="6840760" cy="523220"/>
          </a:xfrm>
          <a:prstGeom prst="rect">
            <a:avLst/>
          </a:prstGeom>
          <a:noFill/>
        </p:spPr>
        <p:txBody>
          <a:bodyPr wrap="square" rtlCol="0">
            <a:spAutoFit/>
          </a:bodyPr>
          <a:lstStyle/>
          <a:p>
            <a:pPr algn="just"/>
            <a:r>
              <a:rPr lang="it-IT" sz="1400" dirty="0" smtClean="0"/>
              <a:t>2015: In Argentina il </a:t>
            </a:r>
            <a:r>
              <a:rPr lang="it-IT" sz="1400" dirty="0" err="1" smtClean="0"/>
              <a:t>kirchnerismo</a:t>
            </a:r>
            <a:r>
              <a:rPr lang="it-IT" sz="1400" dirty="0" smtClean="0"/>
              <a:t> dopo 12 anni perde la leadership del paese. L’elezione di </a:t>
            </a:r>
            <a:r>
              <a:rPr lang="it-IT" sz="1400" dirty="0" err="1" smtClean="0"/>
              <a:t>Mauricio</a:t>
            </a:r>
            <a:r>
              <a:rPr lang="it-IT" sz="1400" dirty="0" smtClean="0"/>
              <a:t> Macri segna la svolta neoliberale del paese;</a:t>
            </a:r>
            <a:endParaRPr lang="it-IT" sz="1400" dirty="0"/>
          </a:p>
        </p:txBody>
      </p:sp>
      <p:sp>
        <p:nvSpPr>
          <p:cNvPr id="7" name="CasellaDiTesto 6"/>
          <p:cNvSpPr txBox="1"/>
          <p:nvPr/>
        </p:nvSpPr>
        <p:spPr>
          <a:xfrm>
            <a:off x="827584" y="2434531"/>
            <a:ext cx="6840760" cy="738664"/>
          </a:xfrm>
          <a:prstGeom prst="rect">
            <a:avLst/>
          </a:prstGeom>
          <a:noFill/>
        </p:spPr>
        <p:txBody>
          <a:bodyPr wrap="square" rtlCol="0">
            <a:spAutoFit/>
          </a:bodyPr>
          <a:lstStyle/>
          <a:p>
            <a:pPr algn="just"/>
            <a:r>
              <a:rPr lang="it-IT" sz="1400" dirty="0" smtClean="0"/>
              <a:t>2016: In Brasile </a:t>
            </a:r>
            <a:r>
              <a:rPr lang="it-IT" sz="1400" dirty="0" err="1" smtClean="0"/>
              <a:t>Dilma</a:t>
            </a:r>
            <a:r>
              <a:rPr lang="it-IT" sz="1400" dirty="0" smtClean="0"/>
              <a:t> </a:t>
            </a:r>
            <a:r>
              <a:rPr lang="it-IT" sz="1400" dirty="0" err="1" smtClean="0"/>
              <a:t>Rousseff</a:t>
            </a:r>
            <a:r>
              <a:rPr lang="it-IT" sz="1400" dirty="0" smtClean="0"/>
              <a:t> </a:t>
            </a:r>
            <a:r>
              <a:rPr lang="it-IT" sz="1400" dirty="0"/>
              <a:t>v</a:t>
            </a:r>
            <a:r>
              <a:rPr lang="it-IT" sz="1400" dirty="0" smtClean="0"/>
              <a:t>iene destituita per impeachment dalla presidenza. Al suo posto si insedia Temer. Contestualmente Lula viene incriminato per corruzione;</a:t>
            </a:r>
            <a:endParaRPr lang="it-IT" sz="1400" dirty="0"/>
          </a:p>
        </p:txBody>
      </p:sp>
      <p:sp>
        <p:nvSpPr>
          <p:cNvPr id="8" name="CasellaDiTesto 7"/>
          <p:cNvSpPr txBox="1"/>
          <p:nvPr/>
        </p:nvSpPr>
        <p:spPr>
          <a:xfrm>
            <a:off x="827584" y="4226497"/>
            <a:ext cx="6840760" cy="523220"/>
          </a:xfrm>
          <a:prstGeom prst="rect">
            <a:avLst/>
          </a:prstGeom>
          <a:noFill/>
        </p:spPr>
        <p:txBody>
          <a:bodyPr wrap="square" rtlCol="0">
            <a:spAutoFit/>
          </a:bodyPr>
          <a:lstStyle/>
          <a:p>
            <a:pPr algn="just"/>
            <a:r>
              <a:rPr lang="it-IT" sz="1400" dirty="0" smtClean="0"/>
              <a:t>2017: il nuovo presidente degli Stati Uniti Donald Trump inasprisce le sanzioni verso Caracas rea di non rispettare i principi di democraticità;</a:t>
            </a:r>
            <a:endParaRPr lang="it-IT" sz="1400" dirty="0"/>
          </a:p>
        </p:txBody>
      </p:sp>
      <p:sp>
        <p:nvSpPr>
          <p:cNvPr id="9" name="CasellaDiTesto 8"/>
          <p:cNvSpPr txBox="1"/>
          <p:nvPr/>
        </p:nvSpPr>
        <p:spPr>
          <a:xfrm>
            <a:off x="827584" y="3050349"/>
            <a:ext cx="6840760" cy="523220"/>
          </a:xfrm>
          <a:prstGeom prst="rect">
            <a:avLst/>
          </a:prstGeom>
          <a:noFill/>
        </p:spPr>
        <p:txBody>
          <a:bodyPr wrap="square" rtlCol="0">
            <a:spAutoFit/>
          </a:bodyPr>
          <a:lstStyle/>
          <a:p>
            <a:pPr algn="just"/>
            <a:r>
              <a:rPr lang="it-IT" sz="1400" dirty="0" smtClean="0"/>
              <a:t>2016: Il presidente dell’OSA, Luis </a:t>
            </a:r>
            <a:r>
              <a:rPr lang="it-IT" sz="1400" dirty="0" err="1" smtClean="0"/>
              <a:t>Almagro</a:t>
            </a:r>
            <a:r>
              <a:rPr lang="it-IT" sz="1400" dirty="0" smtClean="0"/>
              <a:t>, impugna la carta democratica nei confronti del governo </a:t>
            </a:r>
            <a:r>
              <a:rPr lang="it-IT" sz="1400" dirty="0" err="1" smtClean="0"/>
              <a:t>Maduro</a:t>
            </a:r>
            <a:r>
              <a:rPr lang="it-IT" sz="1400" dirty="0" smtClean="0"/>
              <a:t>. L’iniziativa viene respinta dall’organismo;</a:t>
            </a:r>
            <a:endParaRPr lang="it-IT" sz="1400" dirty="0"/>
          </a:p>
        </p:txBody>
      </p:sp>
      <p:sp>
        <p:nvSpPr>
          <p:cNvPr id="10" name="CasellaDiTesto 9"/>
          <p:cNvSpPr txBox="1"/>
          <p:nvPr/>
        </p:nvSpPr>
        <p:spPr>
          <a:xfrm>
            <a:off x="827584" y="3482548"/>
            <a:ext cx="6840760" cy="738664"/>
          </a:xfrm>
          <a:prstGeom prst="rect">
            <a:avLst/>
          </a:prstGeom>
          <a:noFill/>
        </p:spPr>
        <p:txBody>
          <a:bodyPr wrap="square" rtlCol="0">
            <a:spAutoFit/>
          </a:bodyPr>
          <a:lstStyle/>
          <a:p>
            <a:pPr algn="just"/>
            <a:r>
              <a:rPr lang="it-IT" sz="1400" dirty="0" smtClean="0"/>
              <a:t>2016: la presidenza temporanea del </a:t>
            </a:r>
            <a:r>
              <a:rPr lang="it-IT" sz="1400" dirty="0" err="1" smtClean="0"/>
              <a:t>Mercosur</a:t>
            </a:r>
            <a:r>
              <a:rPr lang="it-IT" sz="1400" dirty="0" smtClean="0"/>
              <a:t> passa da Uruguay a Venezuela, ma Paraguay, Argentina e Brasile non riconoscono tale successione. Sullo sfondo il dialogo per l’accordo di libero scambio </a:t>
            </a:r>
            <a:r>
              <a:rPr lang="it-IT" sz="1400" dirty="0" err="1" smtClean="0"/>
              <a:t>Mercosur</a:t>
            </a:r>
            <a:r>
              <a:rPr lang="it-IT" sz="1400" dirty="0" smtClean="0"/>
              <a:t>-Unione Europea</a:t>
            </a:r>
            <a:endParaRPr lang="it-IT" sz="1400" dirty="0"/>
          </a:p>
        </p:txBody>
      </p:sp>
      <p:sp>
        <p:nvSpPr>
          <p:cNvPr id="11" name="CasellaDiTesto 10"/>
          <p:cNvSpPr txBox="1"/>
          <p:nvPr/>
        </p:nvSpPr>
        <p:spPr>
          <a:xfrm>
            <a:off x="830855" y="4746009"/>
            <a:ext cx="6837489" cy="523220"/>
          </a:xfrm>
          <a:prstGeom prst="rect">
            <a:avLst/>
          </a:prstGeom>
          <a:noFill/>
        </p:spPr>
        <p:txBody>
          <a:bodyPr wrap="square" rtlCol="0">
            <a:spAutoFit/>
          </a:bodyPr>
          <a:lstStyle/>
          <a:p>
            <a:pPr algn="just"/>
            <a:r>
              <a:rPr lang="it-IT" sz="1400" dirty="0" smtClean="0"/>
              <a:t>2017: Il </a:t>
            </a:r>
            <a:r>
              <a:rPr lang="it-IT" sz="1400" dirty="0" err="1" smtClean="0"/>
              <a:t>Mercosur</a:t>
            </a:r>
            <a:r>
              <a:rPr lang="it-IT" sz="1400" dirty="0" smtClean="0"/>
              <a:t> sospende il Venezuela dalla partecipazione all’organo impugnando la carta democratica;</a:t>
            </a:r>
            <a:endParaRPr lang="it-IT" sz="1400" dirty="0"/>
          </a:p>
        </p:txBody>
      </p:sp>
      <p:sp>
        <p:nvSpPr>
          <p:cNvPr id="12" name="CasellaDiTesto 11"/>
          <p:cNvSpPr txBox="1"/>
          <p:nvPr/>
        </p:nvSpPr>
        <p:spPr>
          <a:xfrm>
            <a:off x="827584" y="5274514"/>
            <a:ext cx="6541919" cy="307777"/>
          </a:xfrm>
          <a:prstGeom prst="rect">
            <a:avLst/>
          </a:prstGeom>
          <a:noFill/>
        </p:spPr>
        <p:txBody>
          <a:bodyPr wrap="none" rtlCol="0">
            <a:spAutoFit/>
          </a:bodyPr>
          <a:lstStyle/>
          <a:p>
            <a:pPr algn="just"/>
            <a:r>
              <a:rPr lang="it-IT" sz="1400" dirty="0" smtClean="0"/>
              <a:t>2017: L’Unione Europea prende in esame eventuali sanzioni ai danni di Caracas.</a:t>
            </a:r>
            <a:endParaRPr lang="it-IT" sz="1400" dirty="0"/>
          </a:p>
        </p:txBody>
      </p:sp>
      <p:sp>
        <p:nvSpPr>
          <p:cNvPr id="13" name="CasellaDiTesto 12"/>
          <p:cNvSpPr txBox="1"/>
          <p:nvPr/>
        </p:nvSpPr>
        <p:spPr>
          <a:xfrm>
            <a:off x="827584" y="861337"/>
            <a:ext cx="3547766" cy="307777"/>
          </a:xfrm>
          <a:prstGeom prst="rect">
            <a:avLst/>
          </a:prstGeom>
          <a:noFill/>
        </p:spPr>
        <p:txBody>
          <a:bodyPr wrap="none" rtlCol="0">
            <a:spAutoFit/>
          </a:bodyPr>
          <a:lstStyle/>
          <a:p>
            <a:r>
              <a:rPr lang="it-IT" sz="1400" dirty="0" smtClean="0"/>
              <a:t>2014: inizia il crollo del prezzo del petrolio;</a:t>
            </a:r>
            <a:endParaRPr lang="it-IT" sz="1400" dirty="0"/>
          </a:p>
        </p:txBody>
      </p:sp>
      <p:pic>
        <p:nvPicPr>
          <p:cNvPr id="14" name="Immagin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6901" y="5957664"/>
            <a:ext cx="992196" cy="6659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5" name="Immagine 14" descr="Logo.png"/>
          <p:cNvPicPr>
            <a:picLocks noChangeAspect="1"/>
          </p:cNvPicPr>
          <p:nvPr/>
        </p:nvPicPr>
        <p:blipFill>
          <a:blip r:embed="rId3" cstate="print"/>
          <a:stretch>
            <a:fillRect/>
          </a:stretch>
        </p:blipFill>
        <p:spPr>
          <a:xfrm>
            <a:off x="43880" y="5957664"/>
            <a:ext cx="2903636" cy="665903"/>
          </a:xfrm>
          <a:prstGeom prst="rect">
            <a:avLst/>
          </a:prstGeom>
        </p:spPr>
      </p:pic>
    </p:spTree>
    <p:extLst>
      <p:ext uri="{BB962C8B-B14F-4D97-AF65-F5344CB8AC3E}">
        <p14:creationId xmlns:p14="http://schemas.microsoft.com/office/powerpoint/2010/main" val="353549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83568" y="3212976"/>
            <a:ext cx="7648312" cy="369332"/>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it-IT" b="1" dirty="0" smtClean="0"/>
              <a:t>Da cosa dipende il futuro del Venezuela? cosa dobbiamo aspettarci?</a:t>
            </a:r>
            <a:endParaRPr lang="it-IT" b="1" dirty="0"/>
          </a:p>
        </p:txBody>
      </p:sp>
      <p:sp>
        <p:nvSpPr>
          <p:cNvPr id="2" name="Freccia in su 1"/>
          <p:cNvSpPr/>
          <p:nvPr/>
        </p:nvSpPr>
        <p:spPr>
          <a:xfrm>
            <a:off x="1512859" y="1866731"/>
            <a:ext cx="484632" cy="978408"/>
          </a:xfrm>
          <a:prstGeom prst="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7" name="Freccia in su 6"/>
          <p:cNvSpPr/>
          <p:nvPr/>
        </p:nvSpPr>
        <p:spPr>
          <a:xfrm>
            <a:off x="4255696" y="1866731"/>
            <a:ext cx="484632" cy="978408"/>
          </a:xfrm>
          <a:prstGeom prst="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9" name="Freccia in su 8"/>
          <p:cNvSpPr/>
          <p:nvPr/>
        </p:nvSpPr>
        <p:spPr>
          <a:xfrm>
            <a:off x="6888474" y="1866731"/>
            <a:ext cx="484632" cy="978408"/>
          </a:xfrm>
          <a:prstGeom prst="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3" name="Freccia in giù 2"/>
          <p:cNvSpPr/>
          <p:nvPr/>
        </p:nvSpPr>
        <p:spPr>
          <a:xfrm>
            <a:off x="1493435" y="3950145"/>
            <a:ext cx="504056" cy="580882"/>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11" name="Freccia in giù 10"/>
          <p:cNvSpPr/>
          <p:nvPr/>
        </p:nvSpPr>
        <p:spPr>
          <a:xfrm>
            <a:off x="4255696" y="3950145"/>
            <a:ext cx="504056" cy="580882"/>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12" name="Freccia in giù 11"/>
          <p:cNvSpPr/>
          <p:nvPr/>
        </p:nvSpPr>
        <p:spPr>
          <a:xfrm>
            <a:off x="6888474" y="3950145"/>
            <a:ext cx="504056" cy="580882"/>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13" name="Rettangolo 12"/>
          <p:cNvSpPr/>
          <p:nvPr/>
        </p:nvSpPr>
        <p:spPr>
          <a:xfrm>
            <a:off x="825604" y="529700"/>
            <a:ext cx="1800200" cy="11303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t-IT" sz="1600" b="1" dirty="0" smtClean="0">
                <a:solidFill>
                  <a:schemeClr val="bg1"/>
                </a:solidFill>
              </a:rPr>
              <a:t>Le elezioni presidenziali di dicembre 2018</a:t>
            </a:r>
            <a:endParaRPr lang="it-IT" sz="1600" b="1" dirty="0">
              <a:solidFill>
                <a:schemeClr val="bg1"/>
              </a:solidFill>
            </a:endParaRPr>
          </a:p>
        </p:txBody>
      </p:sp>
      <p:sp>
        <p:nvSpPr>
          <p:cNvPr id="14" name="Rettangolo 13"/>
          <p:cNvSpPr/>
          <p:nvPr/>
        </p:nvSpPr>
        <p:spPr>
          <a:xfrm>
            <a:off x="825604" y="4569276"/>
            <a:ext cx="1800200" cy="1135088"/>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it-IT" b="1" dirty="0" smtClean="0">
                <a:solidFill>
                  <a:schemeClr val="bg1"/>
                </a:solidFill>
              </a:rPr>
              <a:t>La stabilità (?) del MUD alla leadership</a:t>
            </a:r>
            <a:endParaRPr lang="it-IT" b="1" dirty="0">
              <a:solidFill>
                <a:schemeClr val="bg1"/>
              </a:solidFill>
            </a:endParaRPr>
          </a:p>
        </p:txBody>
      </p:sp>
      <p:sp>
        <p:nvSpPr>
          <p:cNvPr id="15" name="Rettangolo 14"/>
          <p:cNvSpPr/>
          <p:nvPr/>
        </p:nvSpPr>
        <p:spPr>
          <a:xfrm>
            <a:off x="3607624" y="552513"/>
            <a:ext cx="1800200" cy="11303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t-IT" sz="1600" b="1" dirty="0" smtClean="0">
                <a:solidFill>
                  <a:schemeClr val="bg1"/>
                </a:solidFill>
              </a:rPr>
              <a:t>I contenuti della riforma costituente</a:t>
            </a:r>
            <a:endParaRPr lang="it-IT" sz="1600" b="1" dirty="0">
              <a:solidFill>
                <a:schemeClr val="bg1"/>
              </a:solidFill>
            </a:endParaRPr>
          </a:p>
        </p:txBody>
      </p:sp>
      <p:sp>
        <p:nvSpPr>
          <p:cNvPr id="16" name="Rettangolo 15"/>
          <p:cNvSpPr/>
          <p:nvPr/>
        </p:nvSpPr>
        <p:spPr>
          <a:xfrm>
            <a:off x="3607624" y="4567740"/>
            <a:ext cx="1800200" cy="1135088"/>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it-IT" b="1" dirty="0" smtClean="0">
                <a:solidFill>
                  <a:schemeClr val="bg1"/>
                </a:solidFill>
              </a:rPr>
              <a:t>Nuova leadership = nuova Costituzione?</a:t>
            </a:r>
            <a:endParaRPr lang="it-IT" b="1" dirty="0">
              <a:solidFill>
                <a:schemeClr val="bg1"/>
              </a:solidFill>
            </a:endParaRPr>
          </a:p>
        </p:txBody>
      </p:sp>
      <p:sp>
        <p:nvSpPr>
          <p:cNvPr id="17" name="Rettangolo 16"/>
          <p:cNvSpPr/>
          <p:nvPr/>
        </p:nvSpPr>
        <p:spPr>
          <a:xfrm>
            <a:off x="6085051" y="525093"/>
            <a:ext cx="2091478" cy="11303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t-IT" sz="1600" b="1" dirty="0" smtClean="0">
                <a:solidFill>
                  <a:schemeClr val="bg1"/>
                </a:solidFill>
              </a:rPr>
              <a:t>Le elezioni in Brasile e l’utopia dell’asse Argentina-Brasile</a:t>
            </a:r>
            <a:endParaRPr lang="it-IT" sz="1600" b="1" dirty="0">
              <a:solidFill>
                <a:schemeClr val="bg1"/>
              </a:solidFill>
            </a:endParaRPr>
          </a:p>
        </p:txBody>
      </p:sp>
      <p:sp>
        <p:nvSpPr>
          <p:cNvPr id="18" name="Rettangolo 17"/>
          <p:cNvSpPr/>
          <p:nvPr/>
        </p:nvSpPr>
        <p:spPr>
          <a:xfrm>
            <a:off x="6085051" y="4567740"/>
            <a:ext cx="2091478" cy="911849"/>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it-IT" b="1" dirty="0" smtClean="0">
                <a:solidFill>
                  <a:schemeClr val="bg1"/>
                </a:solidFill>
              </a:rPr>
              <a:t>La politica estera statunitense</a:t>
            </a:r>
            <a:endParaRPr lang="it-IT" b="1" dirty="0">
              <a:solidFill>
                <a:schemeClr val="bg1"/>
              </a:solidFill>
            </a:endParaRPr>
          </a:p>
        </p:txBody>
      </p:sp>
      <p:pic>
        <p:nvPicPr>
          <p:cNvPr id="19" name="Immagin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6901" y="5957664"/>
            <a:ext cx="992196" cy="6659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0" name="Immagine 19" descr="Logo.png"/>
          <p:cNvPicPr>
            <a:picLocks noChangeAspect="1"/>
          </p:cNvPicPr>
          <p:nvPr/>
        </p:nvPicPr>
        <p:blipFill>
          <a:blip r:embed="rId3" cstate="print"/>
          <a:stretch>
            <a:fillRect/>
          </a:stretch>
        </p:blipFill>
        <p:spPr>
          <a:xfrm>
            <a:off x="43880" y="5957664"/>
            <a:ext cx="2903636" cy="665903"/>
          </a:xfrm>
          <a:prstGeom prst="rect">
            <a:avLst/>
          </a:prstGeom>
        </p:spPr>
      </p:pic>
    </p:spTree>
    <p:extLst>
      <p:ext uri="{BB962C8B-B14F-4D97-AF65-F5344CB8AC3E}">
        <p14:creationId xmlns:p14="http://schemas.microsoft.com/office/powerpoint/2010/main" val="215960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0"/>
                                        <p:tgtEl>
                                          <p:spTgt spid="12"/>
                                        </p:tgtEl>
                                      </p:cBhvr>
                                    </p:animEffect>
                                    <p:anim calcmode="lin" valueType="num">
                                      <p:cBhvr>
                                        <p:cTn id="68" dur="1000" fill="hold"/>
                                        <p:tgtEl>
                                          <p:spTgt spid="12"/>
                                        </p:tgtEl>
                                        <p:attrNameLst>
                                          <p:attrName>ppt_x</p:attrName>
                                        </p:attrNameLst>
                                      </p:cBhvr>
                                      <p:tavLst>
                                        <p:tav tm="0">
                                          <p:val>
                                            <p:strVal val="#ppt_x"/>
                                          </p:val>
                                        </p:tav>
                                        <p:tav tm="100000">
                                          <p:val>
                                            <p:strVal val="#ppt_x"/>
                                          </p:val>
                                        </p:tav>
                                      </p:tavLst>
                                    </p:anim>
                                    <p:anim calcmode="lin" valueType="num">
                                      <p:cBhvr>
                                        <p:cTn id="69" dur="1000" fill="hold"/>
                                        <p:tgtEl>
                                          <p:spTgt spid="12"/>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1000"/>
                                        <p:tgtEl>
                                          <p:spTgt spid="18"/>
                                        </p:tgtEl>
                                      </p:cBhvr>
                                    </p:animEffect>
                                    <p:anim calcmode="lin" valueType="num">
                                      <p:cBhvr>
                                        <p:cTn id="73" dur="1000" fill="hold"/>
                                        <p:tgtEl>
                                          <p:spTgt spid="18"/>
                                        </p:tgtEl>
                                        <p:attrNameLst>
                                          <p:attrName>ppt_x</p:attrName>
                                        </p:attrNameLst>
                                      </p:cBhvr>
                                      <p:tavLst>
                                        <p:tav tm="0">
                                          <p:val>
                                            <p:strVal val="#ppt_x"/>
                                          </p:val>
                                        </p:tav>
                                        <p:tav tm="100000">
                                          <p:val>
                                            <p:strVal val="#ppt_x"/>
                                          </p:val>
                                        </p:tav>
                                      </p:tavLst>
                                    </p:anim>
                                    <p:anim calcmode="lin" valueType="num">
                                      <p:cBhvr>
                                        <p:cTn id="7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3"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23928" y="1052736"/>
            <a:ext cx="1119217" cy="584775"/>
          </a:xfrm>
          <a:prstGeom prst="rect">
            <a:avLst/>
          </a:prstGeom>
          <a:noFill/>
        </p:spPr>
        <p:txBody>
          <a:bodyPr wrap="none" rtlCol="0">
            <a:spAutoFit/>
          </a:bodyPr>
          <a:lstStyle/>
          <a:p>
            <a:r>
              <a:rPr lang="it-IT" sz="3200" b="1" dirty="0" smtClean="0"/>
              <a:t>FINE</a:t>
            </a:r>
            <a:endParaRPr lang="it-IT" sz="3200" b="1" dirty="0"/>
          </a:p>
        </p:txBody>
      </p:sp>
      <p:sp>
        <p:nvSpPr>
          <p:cNvPr id="3" name="CasellaDiTesto 2"/>
          <p:cNvSpPr txBox="1"/>
          <p:nvPr/>
        </p:nvSpPr>
        <p:spPr>
          <a:xfrm>
            <a:off x="1108253" y="2047693"/>
            <a:ext cx="6750567" cy="3416320"/>
          </a:xfrm>
          <a:prstGeom prst="rect">
            <a:avLst/>
          </a:prstGeom>
          <a:noFill/>
        </p:spPr>
        <p:txBody>
          <a:bodyPr wrap="none" rtlCol="0">
            <a:spAutoFit/>
          </a:bodyPr>
          <a:lstStyle/>
          <a:p>
            <a:pPr algn="ctr"/>
            <a:r>
              <a:rPr lang="it-IT" b="1" dirty="0" smtClean="0"/>
              <a:t>Per info e contatti:</a:t>
            </a:r>
          </a:p>
          <a:p>
            <a:pPr algn="ctr"/>
            <a:endParaRPr lang="it-IT" dirty="0" smtClean="0"/>
          </a:p>
          <a:p>
            <a:pPr algn="ctr"/>
            <a:r>
              <a:rPr lang="it-IT" i="1" dirty="0" smtClean="0"/>
              <a:t>william.bavone@libero.it</a:t>
            </a:r>
          </a:p>
          <a:p>
            <a:pPr algn="ctr"/>
            <a:endParaRPr lang="it-IT" dirty="0" smtClean="0"/>
          </a:p>
          <a:p>
            <a:pPr algn="ctr"/>
            <a:r>
              <a:rPr lang="it-IT" b="1" dirty="0" smtClean="0"/>
              <a:t>Il presente materiale sarà disponibile sul sito internet:</a:t>
            </a:r>
          </a:p>
          <a:p>
            <a:pPr algn="ctr"/>
            <a:endParaRPr lang="it-IT" dirty="0" smtClean="0"/>
          </a:p>
          <a:p>
            <a:pPr algn="ctr"/>
            <a:r>
              <a:rPr lang="it-IT" i="1" dirty="0" smtClean="0"/>
              <a:t>www.scenari-internazionali.com</a:t>
            </a:r>
          </a:p>
          <a:p>
            <a:pPr algn="ctr"/>
            <a:endParaRPr lang="it-IT" dirty="0"/>
          </a:p>
          <a:p>
            <a:pPr algn="ctr"/>
            <a:r>
              <a:rPr lang="it-IT" b="1" dirty="0" smtClean="0"/>
              <a:t>Biografia e bibliografia dell’autore sono visionabili sul blog:</a:t>
            </a:r>
          </a:p>
          <a:p>
            <a:pPr algn="ctr"/>
            <a:endParaRPr lang="it-IT" dirty="0" smtClean="0"/>
          </a:p>
          <a:p>
            <a:pPr algn="ctr"/>
            <a:r>
              <a:rPr lang="it-IT" i="1" dirty="0" smtClean="0"/>
              <a:t>www.williambavone.wordpress.com</a:t>
            </a:r>
          </a:p>
          <a:p>
            <a:endParaRPr lang="it-IT" dirty="0" smtClean="0"/>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6901" y="5957664"/>
            <a:ext cx="992196" cy="6659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Immagine 7" descr="Logo.png"/>
          <p:cNvPicPr>
            <a:picLocks noChangeAspect="1"/>
          </p:cNvPicPr>
          <p:nvPr/>
        </p:nvPicPr>
        <p:blipFill>
          <a:blip r:embed="rId3" cstate="print"/>
          <a:stretch>
            <a:fillRect/>
          </a:stretch>
        </p:blipFill>
        <p:spPr>
          <a:xfrm>
            <a:off x="43880" y="5957664"/>
            <a:ext cx="2903636" cy="665903"/>
          </a:xfrm>
          <a:prstGeom prst="rect">
            <a:avLst/>
          </a:prstGeom>
        </p:spPr>
      </p:pic>
    </p:spTree>
    <p:extLst>
      <p:ext uri="{BB962C8B-B14F-4D97-AF65-F5344CB8AC3E}">
        <p14:creationId xmlns:p14="http://schemas.microsoft.com/office/powerpoint/2010/main" val="617090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6901" y="5957664"/>
            <a:ext cx="992196" cy="6659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Immagine 7" descr="Logo.png"/>
          <p:cNvPicPr>
            <a:picLocks noChangeAspect="1"/>
          </p:cNvPicPr>
          <p:nvPr/>
        </p:nvPicPr>
        <p:blipFill>
          <a:blip r:embed="rId3" cstate="print"/>
          <a:stretch>
            <a:fillRect/>
          </a:stretch>
        </p:blipFill>
        <p:spPr>
          <a:xfrm>
            <a:off x="43880" y="5957664"/>
            <a:ext cx="2903636" cy="665903"/>
          </a:xfrm>
          <a:prstGeom prst="rect">
            <a:avLst/>
          </a:prstGeom>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6631" y="326926"/>
            <a:ext cx="5630738" cy="5630738"/>
          </a:xfrm>
          <a:prstGeom prst="rect">
            <a:avLst/>
          </a:prstGeom>
        </p:spPr>
      </p:pic>
    </p:spTree>
    <p:extLst>
      <p:ext uri="{BB962C8B-B14F-4D97-AF65-F5344CB8AC3E}">
        <p14:creationId xmlns:p14="http://schemas.microsoft.com/office/powerpoint/2010/main" val="1709842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16" y="1340768"/>
            <a:ext cx="4315371" cy="3373224"/>
          </a:xfrm>
          <a:prstGeom prst="rect">
            <a:avLst/>
          </a:prstGeom>
          <a:ln>
            <a:noFill/>
          </a:ln>
          <a:effectLst>
            <a:softEdge rad="112500"/>
          </a:effectLst>
        </p:spPr>
      </p:pic>
      <p:sp>
        <p:nvSpPr>
          <p:cNvPr id="5" name="CasellaDiTesto 4"/>
          <p:cNvSpPr txBox="1"/>
          <p:nvPr/>
        </p:nvSpPr>
        <p:spPr>
          <a:xfrm>
            <a:off x="4638680" y="1844824"/>
            <a:ext cx="4381328" cy="2092881"/>
          </a:xfrm>
          <a:prstGeom prst="rect">
            <a:avLst/>
          </a:prstGeom>
          <a:noFill/>
        </p:spPr>
        <p:txBody>
          <a:bodyPr wrap="none" rtlCol="0">
            <a:spAutoFit/>
          </a:bodyPr>
          <a:lstStyle/>
          <a:p>
            <a:r>
              <a:rPr lang="it-IT" b="1" dirty="0" smtClean="0"/>
              <a:t>Dati:</a:t>
            </a:r>
          </a:p>
          <a:p>
            <a:r>
              <a:rPr lang="it-IT" sz="1400" dirty="0" smtClean="0"/>
              <a:t>Nome </a:t>
            </a:r>
            <a:r>
              <a:rPr lang="it-IT" sz="1400" dirty="0"/>
              <a:t>ufficiale: </a:t>
            </a:r>
            <a:r>
              <a:rPr lang="it-IT" sz="1400" dirty="0" err="1"/>
              <a:t>República</a:t>
            </a:r>
            <a:r>
              <a:rPr lang="it-IT" sz="1400" dirty="0"/>
              <a:t> </a:t>
            </a:r>
            <a:r>
              <a:rPr lang="it-IT" sz="1400" dirty="0" err="1"/>
              <a:t>Bolivariana</a:t>
            </a:r>
            <a:r>
              <a:rPr lang="it-IT" sz="1400" dirty="0"/>
              <a:t> de Venezuela</a:t>
            </a:r>
          </a:p>
          <a:p>
            <a:r>
              <a:rPr lang="it-IT" sz="1400" dirty="0"/>
              <a:t>Lingua ufficiale: Spagnolo</a:t>
            </a:r>
          </a:p>
          <a:p>
            <a:r>
              <a:rPr lang="it-IT" sz="1400" dirty="0"/>
              <a:t>Capitale: Caracas</a:t>
            </a:r>
          </a:p>
          <a:p>
            <a:r>
              <a:rPr lang="it-IT" sz="1400" dirty="0"/>
              <a:t>Forma di governo: Repubblica presidenziale federale</a:t>
            </a:r>
          </a:p>
          <a:p>
            <a:r>
              <a:rPr lang="it-IT" sz="1400" dirty="0"/>
              <a:t>Presidente in carica: </a:t>
            </a:r>
            <a:r>
              <a:rPr lang="it-IT" sz="1400" dirty="0" err="1"/>
              <a:t>Nicolás</a:t>
            </a:r>
            <a:r>
              <a:rPr lang="it-IT" sz="1400" dirty="0"/>
              <a:t> </a:t>
            </a:r>
            <a:r>
              <a:rPr lang="it-IT" sz="1400" dirty="0" err="1"/>
              <a:t>Maduro</a:t>
            </a:r>
            <a:endParaRPr lang="it-IT" sz="1400" dirty="0"/>
          </a:p>
          <a:p>
            <a:r>
              <a:rPr lang="it-IT" sz="1400" dirty="0"/>
              <a:t>Superficie: 912.050 </a:t>
            </a:r>
            <a:r>
              <a:rPr lang="it-IT" sz="1400" dirty="0" smtClean="0"/>
              <a:t>km²</a:t>
            </a:r>
            <a:endParaRPr lang="it-IT" sz="1400" dirty="0"/>
          </a:p>
          <a:p>
            <a:r>
              <a:rPr lang="it-IT" sz="1400" dirty="0"/>
              <a:t>Popolazione: 31.108.083 ab.</a:t>
            </a:r>
          </a:p>
          <a:p>
            <a:r>
              <a:rPr lang="it-IT" sz="1400" dirty="0"/>
              <a:t>Valuta: Bolívar </a:t>
            </a:r>
            <a:r>
              <a:rPr lang="it-IT" sz="1400" dirty="0" err="1"/>
              <a:t>fuerte</a:t>
            </a:r>
            <a:endParaRPr lang="it-IT" sz="1400"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6901" y="5957664"/>
            <a:ext cx="992196" cy="6659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Immagine 7" descr="Logo.png"/>
          <p:cNvPicPr>
            <a:picLocks noChangeAspect="1"/>
          </p:cNvPicPr>
          <p:nvPr/>
        </p:nvPicPr>
        <p:blipFill>
          <a:blip r:embed="rId4" cstate="print"/>
          <a:stretch>
            <a:fillRect/>
          </a:stretch>
        </p:blipFill>
        <p:spPr>
          <a:xfrm>
            <a:off x="43880" y="5957664"/>
            <a:ext cx="2903636" cy="665903"/>
          </a:xfrm>
          <a:prstGeom prst="rect">
            <a:avLst/>
          </a:prstGeom>
        </p:spPr>
      </p:pic>
    </p:spTree>
    <p:extLst>
      <p:ext uri="{BB962C8B-B14F-4D97-AF65-F5344CB8AC3E}">
        <p14:creationId xmlns:p14="http://schemas.microsoft.com/office/powerpoint/2010/main" val="139718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1" y="260648"/>
            <a:ext cx="7848872" cy="5609228"/>
          </a:xfrm>
          <a:prstGeom prst="rect">
            <a:avLst/>
          </a:prstGeom>
          <a:noFill/>
        </p:spPr>
        <p:txBody>
          <a:bodyPr wrap="square" rtlCol="0">
            <a:spAutoFit/>
          </a:bodyPr>
          <a:lstStyle/>
          <a:p>
            <a:r>
              <a:rPr lang="it-IT" b="1" dirty="0" smtClean="0"/>
              <a:t>Fotografia del Venezuela di oggi:</a:t>
            </a:r>
          </a:p>
          <a:p>
            <a:endParaRPr lang="it-IT" b="1" dirty="0" smtClean="0"/>
          </a:p>
          <a:p>
            <a:endParaRPr lang="it-IT" b="1" dirty="0" smtClean="0"/>
          </a:p>
          <a:p>
            <a:pPr marL="285750" indent="-285750">
              <a:buFontTx/>
              <a:buChar char="-"/>
            </a:pPr>
            <a:r>
              <a:rPr lang="it-IT" sz="1400" dirty="0" smtClean="0"/>
              <a:t>Inflazione al 180% (Banco Central de Venezuela – 2015) e secondo l’Assemblea Nazionale il primo semestre del 2017 ha registrato un dato del 176%. Il FMI invece parla di un 2017 al 720% e di una prospettiva del 2000% per il 2018;</a:t>
            </a:r>
          </a:p>
          <a:p>
            <a:pPr marL="285750" indent="-285750">
              <a:buFontTx/>
              <a:buChar char="-"/>
            </a:pPr>
            <a:endParaRPr lang="it-IT" sz="1400" dirty="0" smtClean="0"/>
          </a:p>
          <a:p>
            <a:pPr marL="285750" indent="-285750">
              <a:buFontTx/>
              <a:buChar char="-"/>
            </a:pPr>
            <a:r>
              <a:rPr lang="it-IT" sz="1400" dirty="0" smtClean="0"/>
              <a:t>Dinamismo nei mercati internazionali decrescente</a:t>
            </a:r>
          </a:p>
          <a:p>
            <a:pPr marL="285750" indent="-285750">
              <a:buFontTx/>
              <a:buChar char="-"/>
            </a:pPr>
            <a:endParaRPr lang="it-IT" sz="1400" dirty="0"/>
          </a:p>
          <a:p>
            <a:pPr marL="285750" indent="-285750">
              <a:buFontTx/>
              <a:buChar char="-"/>
            </a:pPr>
            <a:endParaRPr lang="it-IT" sz="1400" dirty="0" smtClean="0"/>
          </a:p>
          <a:p>
            <a:pPr marL="285750" indent="-285750">
              <a:buFontTx/>
              <a:buChar char="-"/>
            </a:pPr>
            <a:endParaRPr lang="it-IT" sz="1400" dirty="0"/>
          </a:p>
          <a:p>
            <a:pPr marL="285750" indent="-285750">
              <a:buFontTx/>
              <a:buChar char="-"/>
            </a:pPr>
            <a:endParaRPr lang="it-IT" sz="1400" dirty="0" smtClean="0"/>
          </a:p>
          <a:p>
            <a:pPr marL="285750" indent="-285750">
              <a:buFontTx/>
              <a:buChar char="-"/>
            </a:pPr>
            <a:endParaRPr lang="it-IT" sz="1400" dirty="0"/>
          </a:p>
          <a:p>
            <a:pPr marL="285750" indent="-285750">
              <a:buFontTx/>
              <a:buChar char="-"/>
            </a:pPr>
            <a:endParaRPr lang="it-IT" sz="1400" dirty="0" smtClean="0"/>
          </a:p>
          <a:p>
            <a:pPr marL="285750" indent="-285750">
              <a:buFontTx/>
              <a:buChar char="-"/>
            </a:pPr>
            <a:endParaRPr lang="it-IT" sz="1400" dirty="0"/>
          </a:p>
          <a:p>
            <a:pPr marL="285750" indent="-285750">
              <a:buFontTx/>
              <a:buChar char="-"/>
            </a:pPr>
            <a:endParaRPr lang="it-IT" sz="1400" dirty="0" smtClean="0"/>
          </a:p>
          <a:p>
            <a:pPr marL="285750" indent="-285750">
              <a:buFontTx/>
              <a:buChar char="-"/>
            </a:pPr>
            <a:endParaRPr lang="it-IT" sz="1400" dirty="0"/>
          </a:p>
          <a:p>
            <a:pPr marL="285750" indent="-285750">
              <a:buFontTx/>
              <a:buChar char="-"/>
            </a:pPr>
            <a:endParaRPr lang="it-IT" sz="1400" dirty="0" smtClean="0"/>
          </a:p>
          <a:p>
            <a:pPr marL="285750" indent="-285750">
              <a:buFontTx/>
              <a:buChar char="-"/>
            </a:pPr>
            <a:endParaRPr lang="it-IT" sz="1400" dirty="0"/>
          </a:p>
          <a:p>
            <a:r>
              <a:rPr lang="it-IT" sz="1400" dirty="0" smtClean="0"/>
              <a:t>                              </a:t>
            </a:r>
            <a:r>
              <a:rPr lang="it-IT" sz="1050" dirty="0" smtClean="0"/>
              <a:t> (</a:t>
            </a:r>
            <a:r>
              <a:rPr lang="it-IT" sz="1050" dirty="0"/>
              <a:t>Fonte www. </a:t>
            </a:r>
            <a:r>
              <a:rPr lang="it-IT" sz="1050" dirty="0" smtClean="0"/>
              <a:t>tradingeconomics.com)</a:t>
            </a:r>
          </a:p>
          <a:p>
            <a:endParaRPr lang="it-IT" sz="1050" dirty="0" smtClean="0"/>
          </a:p>
          <a:p>
            <a:pPr marL="285750" indent="-285750">
              <a:buFontTx/>
              <a:buChar char="-"/>
            </a:pPr>
            <a:r>
              <a:rPr lang="it-IT" sz="1400" dirty="0" smtClean="0"/>
              <a:t>Secondo la Caritas l’80% della popolazione versa in condizioni di povertà;</a:t>
            </a:r>
          </a:p>
          <a:p>
            <a:pPr marL="285750" indent="-285750">
              <a:buFontTx/>
              <a:buChar char="-"/>
            </a:pPr>
            <a:endParaRPr lang="it-IT" sz="1400" dirty="0" smtClean="0"/>
          </a:p>
          <a:p>
            <a:pPr marL="285750" indent="-285750">
              <a:buFontTx/>
              <a:buChar char="-"/>
            </a:pPr>
            <a:r>
              <a:rPr lang="it-IT" sz="1400" dirty="0" smtClean="0"/>
              <a:t>Caracas è la città più violenta al mondo e in </a:t>
            </a:r>
            <a:r>
              <a:rPr lang="it-IT" sz="1400" dirty="0"/>
              <a:t>V</a:t>
            </a:r>
            <a:r>
              <a:rPr lang="it-IT" sz="1400" dirty="0" smtClean="0"/>
              <a:t>enezuela una persona viene uccisa quasi ogni 20 minuti;</a:t>
            </a:r>
            <a:endParaRPr lang="it-IT" sz="1400"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283882"/>
            <a:ext cx="4917270" cy="2290235"/>
          </a:xfrm>
          <a:prstGeom prst="rect">
            <a:avLst/>
          </a:prstGeom>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6901" y="5957664"/>
            <a:ext cx="992196" cy="6659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Immagine 7" descr="Logo.png"/>
          <p:cNvPicPr>
            <a:picLocks noChangeAspect="1"/>
          </p:cNvPicPr>
          <p:nvPr/>
        </p:nvPicPr>
        <p:blipFill>
          <a:blip r:embed="rId4" cstate="print"/>
          <a:stretch>
            <a:fillRect/>
          </a:stretch>
        </p:blipFill>
        <p:spPr>
          <a:xfrm>
            <a:off x="43880" y="5957664"/>
            <a:ext cx="2903636" cy="665903"/>
          </a:xfrm>
          <a:prstGeom prst="rect">
            <a:avLst/>
          </a:prstGeom>
        </p:spPr>
      </p:pic>
    </p:spTree>
    <p:extLst>
      <p:ext uri="{BB962C8B-B14F-4D97-AF65-F5344CB8AC3E}">
        <p14:creationId xmlns:p14="http://schemas.microsoft.com/office/powerpoint/2010/main" val="3559153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1" y="260648"/>
            <a:ext cx="7848872" cy="4955203"/>
          </a:xfrm>
          <a:prstGeom prst="rect">
            <a:avLst/>
          </a:prstGeom>
          <a:noFill/>
        </p:spPr>
        <p:txBody>
          <a:bodyPr wrap="square" rtlCol="0">
            <a:spAutoFit/>
          </a:bodyPr>
          <a:lstStyle/>
          <a:p>
            <a:r>
              <a:rPr lang="it-IT" b="1" dirty="0" smtClean="0"/>
              <a:t>Fotografia del Venezuela di oggi:</a:t>
            </a:r>
          </a:p>
          <a:p>
            <a:endParaRPr lang="it-IT" b="1" dirty="0" smtClean="0"/>
          </a:p>
          <a:p>
            <a:endParaRPr lang="it-IT" sz="1400" dirty="0" smtClean="0"/>
          </a:p>
          <a:p>
            <a:pPr marL="285750" indent="-285750">
              <a:buFontTx/>
              <a:buChar char="-"/>
            </a:pPr>
            <a:r>
              <a:rPr lang="it-IT" sz="1400" dirty="0" smtClean="0"/>
              <a:t>Dal 2013 ad oggi il PIL ha perso più del 26%</a:t>
            </a:r>
          </a:p>
          <a:p>
            <a:pPr marL="285750" indent="-285750">
              <a:buFontTx/>
              <a:buChar char="-"/>
            </a:pPr>
            <a:endParaRPr lang="it-IT" sz="1400" dirty="0"/>
          </a:p>
          <a:p>
            <a:pPr marL="285750" indent="-285750">
              <a:buFontTx/>
              <a:buChar char="-"/>
            </a:pPr>
            <a:endParaRPr lang="it-IT" sz="1400" dirty="0" smtClean="0"/>
          </a:p>
          <a:p>
            <a:pPr marL="285750" indent="-285750">
              <a:buFontTx/>
              <a:buChar char="-"/>
            </a:pPr>
            <a:endParaRPr lang="it-IT" sz="1400" dirty="0"/>
          </a:p>
          <a:p>
            <a:pPr marL="285750" indent="-285750">
              <a:buFontTx/>
              <a:buChar char="-"/>
            </a:pPr>
            <a:endParaRPr lang="it-IT" sz="1400" dirty="0" smtClean="0"/>
          </a:p>
          <a:p>
            <a:pPr marL="285750" indent="-285750">
              <a:buFontTx/>
              <a:buChar char="-"/>
            </a:pPr>
            <a:endParaRPr lang="it-IT" sz="1400" dirty="0"/>
          </a:p>
          <a:p>
            <a:pPr marL="285750" indent="-285750">
              <a:buFontTx/>
              <a:buChar char="-"/>
            </a:pPr>
            <a:endParaRPr lang="it-IT" sz="1400" dirty="0" smtClean="0"/>
          </a:p>
          <a:p>
            <a:pPr marL="285750" indent="-285750">
              <a:buFontTx/>
              <a:buChar char="-"/>
            </a:pPr>
            <a:endParaRPr lang="it-IT" sz="1400" dirty="0"/>
          </a:p>
          <a:p>
            <a:pPr marL="285750" indent="-285750">
              <a:buFontTx/>
              <a:buChar char="-"/>
            </a:pPr>
            <a:endParaRPr lang="it-IT" sz="1400" dirty="0" smtClean="0"/>
          </a:p>
          <a:p>
            <a:pPr marL="285750" indent="-285750">
              <a:buFontTx/>
              <a:buChar char="-"/>
            </a:pPr>
            <a:endParaRPr lang="it-IT" sz="1400" dirty="0" smtClean="0"/>
          </a:p>
          <a:p>
            <a:pPr marL="285750" indent="-285750">
              <a:buFontTx/>
              <a:buChar char="-"/>
            </a:pPr>
            <a:endParaRPr lang="it-IT" sz="1400" dirty="0"/>
          </a:p>
          <a:p>
            <a:endParaRPr lang="it-IT" sz="1400" dirty="0"/>
          </a:p>
          <a:p>
            <a:r>
              <a:rPr lang="it-IT" sz="1400" dirty="0" smtClean="0">
                <a:solidFill>
                  <a:prstClr val="white"/>
                </a:solidFill>
              </a:rPr>
              <a:t>                             </a:t>
            </a:r>
            <a:r>
              <a:rPr lang="it-IT" sz="1050" dirty="0" smtClean="0">
                <a:solidFill>
                  <a:prstClr val="white"/>
                </a:solidFill>
              </a:rPr>
              <a:t>(</a:t>
            </a:r>
            <a:r>
              <a:rPr lang="it-IT" sz="1050" dirty="0">
                <a:solidFill>
                  <a:prstClr val="white"/>
                </a:solidFill>
              </a:rPr>
              <a:t>Fonte www. </a:t>
            </a:r>
            <a:r>
              <a:rPr lang="it-IT" sz="1050" dirty="0" smtClean="0">
                <a:solidFill>
                  <a:prstClr val="white"/>
                </a:solidFill>
              </a:rPr>
              <a:t>tradingeconomics.com)</a:t>
            </a:r>
          </a:p>
          <a:p>
            <a:endParaRPr lang="it-IT" sz="1400" dirty="0"/>
          </a:p>
          <a:p>
            <a:pPr marL="285750" indent="-285750">
              <a:buFontTx/>
              <a:buChar char="-"/>
            </a:pPr>
            <a:r>
              <a:rPr lang="it-IT" sz="1400" dirty="0" smtClean="0"/>
              <a:t>Il paese non ha potuto esercitare il diritto alla presidenza del </a:t>
            </a:r>
            <a:r>
              <a:rPr lang="it-IT" sz="1400" dirty="0" err="1" smtClean="0"/>
              <a:t>Mercosur</a:t>
            </a:r>
            <a:r>
              <a:rPr lang="it-IT" sz="1400" dirty="0" smtClean="0"/>
              <a:t> (2016)</a:t>
            </a:r>
          </a:p>
          <a:p>
            <a:pPr marL="285750" indent="-285750">
              <a:buFontTx/>
              <a:buChar char="-"/>
            </a:pPr>
            <a:endParaRPr lang="it-IT" sz="1400" dirty="0" smtClean="0"/>
          </a:p>
          <a:p>
            <a:pPr marL="285750" indent="-285750">
              <a:buFontTx/>
              <a:buChar char="-"/>
            </a:pPr>
            <a:r>
              <a:rPr lang="it-IT" sz="1400" dirty="0" smtClean="0"/>
              <a:t>Il paese è stato sospeso dal </a:t>
            </a:r>
            <a:r>
              <a:rPr lang="it-IT" sz="1400" dirty="0" err="1" smtClean="0"/>
              <a:t>Mercosur</a:t>
            </a:r>
            <a:r>
              <a:rPr lang="it-IT" sz="1400" dirty="0" smtClean="0"/>
              <a:t> (2017)</a:t>
            </a:r>
          </a:p>
          <a:p>
            <a:pPr marL="285750" indent="-285750">
              <a:buFontTx/>
              <a:buChar char="-"/>
            </a:pPr>
            <a:endParaRPr lang="it-IT" sz="1400" dirty="0" smtClean="0"/>
          </a:p>
          <a:p>
            <a:pPr marL="285750" indent="-285750">
              <a:buFontTx/>
              <a:buChar char="-"/>
            </a:pPr>
            <a:r>
              <a:rPr lang="it-IT" sz="1400" dirty="0" smtClean="0"/>
              <a:t>Il paese ha richiesto ufficialmente di uscire dall’Organizzazione degli Stati Americani (2017)</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340768"/>
            <a:ext cx="4868559" cy="2267548"/>
          </a:xfrm>
          <a:prstGeom prst="rect">
            <a:avLst/>
          </a:prstGeom>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6901" y="5957664"/>
            <a:ext cx="992196" cy="6659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Immagine 7" descr="Logo.png"/>
          <p:cNvPicPr>
            <a:picLocks noChangeAspect="1"/>
          </p:cNvPicPr>
          <p:nvPr/>
        </p:nvPicPr>
        <p:blipFill>
          <a:blip r:embed="rId4" cstate="print"/>
          <a:stretch>
            <a:fillRect/>
          </a:stretch>
        </p:blipFill>
        <p:spPr>
          <a:xfrm>
            <a:off x="43880" y="5957664"/>
            <a:ext cx="2903636" cy="665903"/>
          </a:xfrm>
          <a:prstGeom prst="rect">
            <a:avLst/>
          </a:prstGeom>
        </p:spPr>
      </p:pic>
    </p:spTree>
    <p:extLst>
      <p:ext uri="{BB962C8B-B14F-4D97-AF65-F5344CB8AC3E}">
        <p14:creationId xmlns:p14="http://schemas.microsoft.com/office/powerpoint/2010/main" val="991753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3212976"/>
            <a:ext cx="8610049" cy="369332"/>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it-IT" b="1" dirty="0" smtClean="0"/>
              <a:t>Quali sono le variabili da considerare nell’analisi della crisi di questo paese?</a:t>
            </a:r>
            <a:endParaRPr lang="it-IT" b="1" dirty="0"/>
          </a:p>
        </p:txBody>
      </p:sp>
      <p:sp>
        <p:nvSpPr>
          <p:cNvPr id="3" name="CasellaDiTesto 2"/>
          <p:cNvSpPr txBox="1"/>
          <p:nvPr/>
        </p:nvSpPr>
        <p:spPr>
          <a:xfrm>
            <a:off x="610405" y="779872"/>
            <a:ext cx="2056973" cy="92333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it-IT" b="1" dirty="0" smtClean="0">
                <a:solidFill>
                  <a:schemeClr val="bg1"/>
                </a:solidFill>
              </a:rPr>
              <a:t>La presidenza di </a:t>
            </a:r>
          </a:p>
          <a:p>
            <a:pPr algn="ctr"/>
            <a:r>
              <a:rPr lang="it-IT" b="1" dirty="0" smtClean="0">
                <a:solidFill>
                  <a:schemeClr val="bg1"/>
                </a:solidFill>
              </a:rPr>
              <a:t>Hugo Chávez </a:t>
            </a:r>
          </a:p>
          <a:p>
            <a:pPr algn="ctr"/>
            <a:r>
              <a:rPr lang="it-IT" b="1" dirty="0" smtClean="0">
                <a:solidFill>
                  <a:schemeClr val="bg1"/>
                </a:solidFill>
              </a:rPr>
              <a:t>(1998 – 2013)</a:t>
            </a:r>
            <a:endParaRPr lang="it-IT" b="1" dirty="0">
              <a:solidFill>
                <a:schemeClr val="bg1"/>
              </a:solidFill>
            </a:endParaRPr>
          </a:p>
        </p:txBody>
      </p:sp>
      <p:sp>
        <p:nvSpPr>
          <p:cNvPr id="5" name="CasellaDiTesto 4"/>
          <p:cNvSpPr txBox="1"/>
          <p:nvPr/>
        </p:nvSpPr>
        <p:spPr>
          <a:xfrm>
            <a:off x="3568407" y="779872"/>
            <a:ext cx="2120292"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it-IT" b="1" dirty="0" smtClean="0">
                <a:solidFill>
                  <a:schemeClr val="bg1"/>
                </a:solidFill>
              </a:rPr>
              <a:t>Realtà e potenzialità</a:t>
            </a:r>
          </a:p>
          <a:p>
            <a:pPr algn="ctr"/>
            <a:r>
              <a:rPr lang="it-IT" b="1" dirty="0" smtClean="0">
                <a:solidFill>
                  <a:schemeClr val="bg1"/>
                </a:solidFill>
              </a:rPr>
              <a:t> strutturali</a:t>
            </a:r>
            <a:endParaRPr lang="it-IT" b="1" dirty="0">
              <a:solidFill>
                <a:schemeClr val="bg1"/>
              </a:solidFill>
            </a:endParaRPr>
          </a:p>
        </p:txBody>
      </p:sp>
      <p:sp>
        <p:nvSpPr>
          <p:cNvPr id="7" name="CasellaDiTesto 6"/>
          <p:cNvSpPr txBox="1"/>
          <p:nvPr/>
        </p:nvSpPr>
        <p:spPr>
          <a:xfrm>
            <a:off x="6428753" y="779872"/>
            <a:ext cx="2120292"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it-IT" b="1" dirty="0" smtClean="0">
                <a:solidFill>
                  <a:schemeClr val="bg1"/>
                </a:solidFill>
              </a:rPr>
              <a:t>La presidenza di Nicola </a:t>
            </a:r>
            <a:r>
              <a:rPr lang="it-IT" b="1" dirty="0" err="1" smtClean="0">
                <a:solidFill>
                  <a:schemeClr val="bg1"/>
                </a:solidFill>
              </a:rPr>
              <a:t>Maduro</a:t>
            </a:r>
            <a:endParaRPr lang="it-IT" b="1" dirty="0" smtClean="0">
              <a:solidFill>
                <a:schemeClr val="bg1"/>
              </a:solidFill>
            </a:endParaRPr>
          </a:p>
          <a:p>
            <a:pPr algn="ctr"/>
            <a:r>
              <a:rPr lang="it-IT" b="1" dirty="0" smtClean="0">
                <a:solidFill>
                  <a:schemeClr val="bg1"/>
                </a:solidFill>
              </a:rPr>
              <a:t>(2013 – oggi)</a:t>
            </a:r>
            <a:endParaRPr lang="it-IT" b="1" dirty="0">
              <a:solidFill>
                <a:schemeClr val="bg1"/>
              </a:solidFill>
            </a:endParaRPr>
          </a:p>
        </p:txBody>
      </p:sp>
      <p:sp>
        <p:nvSpPr>
          <p:cNvPr id="8" name="CasellaDiTesto 7"/>
          <p:cNvSpPr txBox="1"/>
          <p:nvPr/>
        </p:nvSpPr>
        <p:spPr>
          <a:xfrm>
            <a:off x="644597" y="4445751"/>
            <a:ext cx="2120292" cy="646331"/>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it-IT" b="1" dirty="0" smtClean="0">
                <a:solidFill>
                  <a:schemeClr val="bg1"/>
                </a:solidFill>
              </a:rPr>
              <a:t>L’opposizione politica</a:t>
            </a:r>
            <a:endParaRPr lang="it-IT" b="1" dirty="0">
              <a:solidFill>
                <a:schemeClr val="bg1"/>
              </a:solidFill>
            </a:endParaRPr>
          </a:p>
        </p:txBody>
      </p:sp>
      <p:sp>
        <p:nvSpPr>
          <p:cNvPr id="9" name="CasellaDiTesto 8"/>
          <p:cNvSpPr txBox="1"/>
          <p:nvPr/>
        </p:nvSpPr>
        <p:spPr>
          <a:xfrm>
            <a:off x="6428753" y="4431440"/>
            <a:ext cx="2120292" cy="923330"/>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it-IT" b="1" dirty="0" smtClean="0">
                <a:solidFill>
                  <a:schemeClr val="bg1"/>
                </a:solidFill>
              </a:rPr>
              <a:t>Contesto regionale e internazionale</a:t>
            </a:r>
            <a:endParaRPr lang="it-IT" b="1" dirty="0">
              <a:solidFill>
                <a:schemeClr val="bg1"/>
              </a:solidFill>
            </a:endParaRPr>
          </a:p>
        </p:txBody>
      </p:sp>
      <p:sp>
        <p:nvSpPr>
          <p:cNvPr id="10" name="Freccia in su 9"/>
          <p:cNvSpPr/>
          <p:nvPr/>
        </p:nvSpPr>
        <p:spPr>
          <a:xfrm>
            <a:off x="1316185" y="1844824"/>
            <a:ext cx="576064" cy="1080120"/>
          </a:xfrm>
          <a:prstGeom prst="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11" name="Freccia in su 10"/>
          <p:cNvSpPr/>
          <p:nvPr/>
        </p:nvSpPr>
        <p:spPr>
          <a:xfrm>
            <a:off x="4340520" y="1890120"/>
            <a:ext cx="576064" cy="1080120"/>
          </a:xfrm>
          <a:prstGeom prst="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12" name="Freccia in su 11"/>
          <p:cNvSpPr/>
          <p:nvPr/>
        </p:nvSpPr>
        <p:spPr>
          <a:xfrm>
            <a:off x="7224911" y="1872450"/>
            <a:ext cx="576064" cy="1080120"/>
          </a:xfrm>
          <a:prstGeom prst="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13" name="Freccia in giù 12"/>
          <p:cNvSpPr/>
          <p:nvPr/>
        </p:nvSpPr>
        <p:spPr>
          <a:xfrm>
            <a:off x="1316185" y="3743526"/>
            <a:ext cx="576064" cy="576064"/>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14" name="Freccia in giù 13"/>
          <p:cNvSpPr/>
          <p:nvPr/>
        </p:nvSpPr>
        <p:spPr>
          <a:xfrm>
            <a:off x="7255333" y="3694577"/>
            <a:ext cx="545642" cy="576064"/>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pic>
        <p:nvPicPr>
          <p:cNvPr id="15" name="Immagin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6901" y="5957664"/>
            <a:ext cx="992196" cy="6659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6" name="Immagine 15" descr="Logo.png"/>
          <p:cNvPicPr>
            <a:picLocks noChangeAspect="1"/>
          </p:cNvPicPr>
          <p:nvPr/>
        </p:nvPicPr>
        <p:blipFill>
          <a:blip r:embed="rId3" cstate="print"/>
          <a:stretch>
            <a:fillRect/>
          </a:stretch>
        </p:blipFill>
        <p:spPr>
          <a:xfrm>
            <a:off x="43880" y="5957664"/>
            <a:ext cx="2903636" cy="665903"/>
          </a:xfrm>
          <a:prstGeom prst="rect">
            <a:avLst/>
          </a:prstGeom>
        </p:spPr>
      </p:pic>
    </p:spTree>
    <p:extLst>
      <p:ext uri="{BB962C8B-B14F-4D97-AF65-F5344CB8AC3E}">
        <p14:creationId xmlns:p14="http://schemas.microsoft.com/office/powerpoint/2010/main" val="31403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2" y="248873"/>
            <a:ext cx="2952328" cy="3163209"/>
          </a:xfrm>
          <a:prstGeom prst="rect">
            <a:avLst/>
          </a:prstGeom>
          <a:ln>
            <a:noFill/>
          </a:ln>
          <a:effectLst>
            <a:softEdge rad="112500"/>
          </a:effectLst>
        </p:spPr>
      </p:pic>
      <p:sp>
        <p:nvSpPr>
          <p:cNvPr id="3" name="CasellaDiTesto 2"/>
          <p:cNvSpPr txBox="1"/>
          <p:nvPr/>
        </p:nvSpPr>
        <p:spPr>
          <a:xfrm>
            <a:off x="3052044" y="876173"/>
            <a:ext cx="5571394" cy="1785104"/>
          </a:xfrm>
          <a:prstGeom prst="rect">
            <a:avLst/>
          </a:prstGeom>
          <a:noFill/>
        </p:spPr>
        <p:txBody>
          <a:bodyPr wrap="square" rtlCol="0">
            <a:spAutoFit/>
          </a:bodyPr>
          <a:lstStyle/>
          <a:p>
            <a:endParaRPr lang="it-IT" dirty="0"/>
          </a:p>
          <a:p>
            <a:r>
              <a:rPr lang="it-IT" dirty="0" smtClean="0"/>
              <a:t>Il rapporto con il popolo:</a:t>
            </a:r>
          </a:p>
          <a:p>
            <a:r>
              <a:rPr lang="it-IT" sz="1400" dirty="0" smtClean="0"/>
              <a:t>Elezione del 1998 vinte con il 56,2% dei voti.</a:t>
            </a:r>
          </a:p>
          <a:p>
            <a:r>
              <a:rPr lang="it-IT" sz="1400" dirty="0" smtClean="0"/>
              <a:t>Elezione del 2000 vinte con il 59,5% dei voti.</a:t>
            </a:r>
          </a:p>
          <a:p>
            <a:r>
              <a:rPr lang="it-IT" sz="1400" dirty="0" smtClean="0"/>
              <a:t>Elezione del 2006 vinte con il 62,87% dei voti.</a:t>
            </a:r>
          </a:p>
          <a:p>
            <a:r>
              <a:rPr lang="it-IT" sz="1400" dirty="0" smtClean="0"/>
              <a:t>Elezione del 2012 vinte con il 55,25% dei voti.</a:t>
            </a:r>
          </a:p>
          <a:p>
            <a:endParaRPr lang="it-IT"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2" y="4151551"/>
            <a:ext cx="2770804" cy="923601"/>
          </a:xfrm>
          <a:prstGeom prst="rect">
            <a:avLst/>
          </a:prstGeom>
        </p:spPr>
      </p:pic>
      <p:sp>
        <p:nvSpPr>
          <p:cNvPr id="6" name="Freccia in giù 5"/>
          <p:cNvSpPr/>
          <p:nvPr/>
        </p:nvSpPr>
        <p:spPr>
          <a:xfrm>
            <a:off x="1374216" y="3515395"/>
            <a:ext cx="576064" cy="621910"/>
          </a:xfrm>
          <a:prstGeom prst="downArrow">
            <a:avLst/>
          </a:prstGeom>
          <a:solidFill>
            <a:schemeClr val="tx1"/>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a:p>
        </p:txBody>
      </p:sp>
      <p:sp>
        <p:nvSpPr>
          <p:cNvPr id="8" name="CasellaDiTesto 7"/>
          <p:cNvSpPr txBox="1"/>
          <p:nvPr/>
        </p:nvSpPr>
        <p:spPr>
          <a:xfrm>
            <a:off x="3052044" y="248873"/>
            <a:ext cx="5019323" cy="369332"/>
          </a:xfrm>
          <a:prstGeom prst="rect">
            <a:avLst/>
          </a:prstGeom>
          <a:noFill/>
        </p:spPr>
        <p:txBody>
          <a:bodyPr wrap="none" rtlCol="0">
            <a:spAutoFit/>
          </a:bodyPr>
          <a:lstStyle/>
          <a:p>
            <a:r>
              <a:rPr lang="it-IT" b="1" dirty="0" smtClean="0"/>
              <a:t>La presidenza di Hugo Chávez (1998 – 2013)</a:t>
            </a:r>
            <a:endParaRPr lang="it-IT" b="1" dirty="0"/>
          </a:p>
        </p:txBody>
      </p:sp>
      <p:sp>
        <p:nvSpPr>
          <p:cNvPr id="9" name="CasellaDiTesto 8"/>
          <p:cNvSpPr txBox="1"/>
          <p:nvPr/>
        </p:nvSpPr>
        <p:spPr>
          <a:xfrm>
            <a:off x="3052044" y="2919246"/>
            <a:ext cx="5391648" cy="2308324"/>
          </a:xfrm>
          <a:prstGeom prst="rect">
            <a:avLst/>
          </a:prstGeom>
          <a:noFill/>
        </p:spPr>
        <p:txBody>
          <a:bodyPr wrap="square" rtlCol="0">
            <a:spAutoFit/>
          </a:bodyPr>
          <a:lstStyle/>
          <a:p>
            <a:pPr lvl="0"/>
            <a:r>
              <a:rPr lang="it-IT" dirty="0">
                <a:solidFill>
                  <a:prstClr val="white"/>
                </a:solidFill>
              </a:rPr>
              <a:t>Ideologia:</a:t>
            </a:r>
          </a:p>
          <a:p>
            <a:pPr lvl="0" algn="just"/>
            <a:r>
              <a:rPr lang="it-IT" sz="1400" dirty="0">
                <a:solidFill>
                  <a:prstClr val="white"/>
                </a:solidFill>
              </a:rPr>
              <a:t>Fino al 2002 si parla di </a:t>
            </a:r>
            <a:r>
              <a:rPr lang="it-IT" sz="1400" dirty="0" err="1">
                <a:solidFill>
                  <a:prstClr val="white"/>
                </a:solidFill>
              </a:rPr>
              <a:t>bolivarismo</a:t>
            </a:r>
            <a:r>
              <a:rPr lang="it-IT" sz="1400" dirty="0">
                <a:solidFill>
                  <a:prstClr val="white"/>
                </a:solidFill>
              </a:rPr>
              <a:t> e socialismo. In particolare il </a:t>
            </a:r>
            <a:r>
              <a:rPr lang="it-IT" sz="1400" dirty="0" err="1">
                <a:solidFill>
                  <a:prstClr val="white"/>
                </a:solidFill>
              </a:rPr>
              <a:t>bolivarismo</a:t>
            </a:r>
            <a:r>
              <a:rPr lang="it-IT" sz="1400" dirty="0">
                <a:solidFill>
                  <a:prstClr val="white"/>
                </a:solidFill>
              </a:rPr>
              <a:t> ha una maggiore predominanza nella dialettica diplomatica utilizzata in politica estera mentre il socialismo non è altro che la connotazione che si da alla politica interna al paese. Tale socialismo è intriso di pragmatismo ben distante dall’antimperialismo esternato in politica estera (all’interno del </a:t>
            </a:r>
            <a:r>
              <a:rPr lang="it-IT" sz="1400" dirty="0" err="1">
                <a:solidFill>
                  <a:prstClr val="white"/>
                </a:solidFill>
              </a:rPr>
              <a:t>bolivarismo</a:t>
            </a:r>
            <a:r>
              <a:rPr lang="it-IT" sz="1400" dirty="0">
                <a:solidFill>
                  <a:prstClr val="white"/>
                </a:solidFill>
              </a:rPr>
              <a:t>). Dal 2002 in poi le due ideologie confluiscono nel </a:t>
            </a:r>
            <a:r>
              <a:rPr lang="it-IT" sz="1400" dirty="0" err="1">
                <a:solidFill>
                  <a:prstClr val="white"/>
                </a:solidFill>
              </a:rPr>
              <a:t>chavismo</a:t>
            </a:r>
            <a:r>
              <a:rPr lang="it-IT" sz="1400" dirty="0">
                <a:solidFill>
                  <a:prstClr val="white"/>
                </a:solidFill>
              </a:rPr>
              <a:t> ossia un’ideologia prettamente collegata al carisma e alla figura del leader </a:t>
            </a:r>
            <a:r>
              <a:rPr lang="it-IT" sz="1400" dirty="0" smtClean="0">
                <a:solidFill>
                  <a:prstClr val="white"/>
                </a:solidFill>
              </a:rPr>
              <a:t>Chávez. </a:t>
            </a:r>
            <a:endParaRPr lang="it-IT" sz="1400" dirty="0">
              <a:solidFill>
                <a:prstClr val="white"/>
              </a:solidFill>
            </a:endParaRPr>
          </a:p>
        </p:txBody>
      </p:sp>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6901" y="5957664"/>
            <a:ext cx="992196" cy="6659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Immagine 10" descr="Logo.png"/>
          <p:cNvPicPr>
            <a:picLocks noChangeAspect="1"/>
          </p:cNvPicPr>
          <p:nvPr/>
        </p:nvPicPr>
        <p:blipFill>
          <a:blip r:embed="rId5" cstate="print"/>
          <a:stretch>
            <a:fillRect/>
          </a:stretch>
        </p:blipFill>
        <p:spPr>
          <a:xfrm>
            <a:off x="43880" y="5957664"/>
            <a:ext cx="2903636" cy="665903"/>
          </a:xfrm>
          <a:prstGeom prst="rect">
            <a:avLst/>
          </a:prstGeom>
        </p:spPr>
      </p:pic>
    </p:spTree>
    <p:extLst>
      <p:ext uri="{BB962C8B-B14F-4D97-AF65-F5344CB8AC3E}">
        <p14:creationId xmlns:p14="http://schemas.microsoft.com/office/powerpoint/2010/main" val="82057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43" y="240153"/>
            <a:ext cx="2952328" cy="3163209"/>
          </a:xfrm>
          <a:prstGeom prst="rect">
            <a:avLst/>
          </a:prstGeom>
          <a:ln>
            <a:noFill/>
          </a:ln>
          <a:effectLst>
            <a:softEdge rad="112500"/>
          </a:effectLst>
        </p:spPr>
      </p:pic>
      <p:sp>
        <p:nvSpPr>
          <p:cNvPr id="3" name="CasellaDiTesto 2"/>
          <p:cNvSpPr txBox="1"/>
          <p:nvPr/>
        </p:nvSpPr>
        <p:spPr>
          <a:xfrm>
            <a:off x="3052619" y="462944"/>
            <a:ext cx="4392488" cy="3247043"/>
          </a:xfrm>
          <a:prstGeom prst="rect">
            <a:avLst/>
          </a:prstGeom>
          <a:noFill/>
        </p:spPr>
        <p:txBody>
          <a:bodyPr wrap="square" rtlCol="0">
            <a:spAutoFit/>
          </a:bodyPr>
          <a:lstStyle/>
          <a:p>
            <a:endParaRPr lang="it-IT" dirty="0" smtClean="0"/>
          </a:p>
          <a:p>
            <a:pPr algn="just"/>
            <a:r>
              <a:rPr lang="it-IT" sz="1100" b="1" dirty="0" smtClean="0"/>
              <a:t>In Venezuela: </a:t>
            </a:r>
            <a:r>
              <a:rPr lang="it-IT" sz="1100" dirty="0" smtClean="0"/>
              <a:t>Emana una nuova Carta </a:t>
            </a:r>
            <a:r>
              <a:rPr lang="it-IT" sz="1100" dirty="0"/>
              <a:t>Costituzionale </a:t>
            </a:r>
            <a:r>
              <a:rPr lang="it-IT" sz="1100" dirty="0" smtClean="0"/>
              <a:t>(1999), elimina l’analfabetismo </a:t>
            </a:r>
            <a:r>
              <a:rPr lang="it-IT" sz="1100" dirty="0"/>
              <a:t>(UNESCO – 2005) con un tasso di scolarizzazione primaria del 93,2%, scolarizzazione secondaria del 73,3% e un raddoppio degli studenti universitari con un conseguente aumento delle sedi universitarie nel paese; quasi 8000 nuovi centri medici in tutto il Venezuela con un aumento del 300% dei medici per ogni 100'000 abitanti (da 20 unità del 1999 a 80 unità nel 2010), la mortalità infantile è passato da un 19,1 per mille abitanti a un 10 per mille (ossia -49%) con una speranza di vita che sale dall’età media di 72,2 a quella di 74,3. Il tasso di povertà è passato dal 42,8% al 26,5% e la povertà estrema è passata dal 16,6% al 7%. Il tasso di denutrizione è passato dal 21% a meno del 3%. Il coefficiente di GINI è passato dallo 0,46 allo 0,39 con il 95% della popolazione che ha l’accesso all’acqua e una disoccupazione che passa dal 15,2% al 6,4%. Il tutto con un aumento delle spese sociali da parte dello stato pari al 60,6% rispetto al </a:t>
            </a:r>
            <a:r>
              <a:rPr lang="it-IT" sz="1100" dirty="0" smtClean="0"/>
              <a:t>passato.</a:t>
            </a:r>
          </a:p>
          <a:p>
            <a:pPr algn="just"/>
            <a:endParaRPr lang="it-IT" sz="1100" dirty="0"/>
          </a:p>
        </p:txBody>
      </p:sp>
      <p:sp>
        <p:nvSpPr>
          <p:cNvPr id="6" name="CasellaDiTesto 5"/>
          <p:cNvSpPr txBox="1"/>
          <p:nvPr/>
        </p:nvSpPr>
        <p:spPr>
          <a:xfrm>
            <a:off x="77764" y="3703322"/>
            <a:ext cx="4392488" cy="1954381"/>
          </a:xfrm>
          <a:prstGeom prst="rect">
            <a:avLst/>
          </a:prstGeom>
          <a:noFill/>
        </p:spPr>
        <p:txBody>
          <a:bodyPr wrap="square" rtlCol="0">
            <a:spAutoFit/>
          </a:bodyPr>
          <a:lstStyle/>
          <a:p>
            <a:pPr algn="just"/>
            <a:r>
              <a:rPr lang="it-IT" sz="1100" b="1" dirty="0" smtClean="0"/>
              <a:t>Nella regione: </a:t>
            </a:r>
            <a:r>
              <a:rPr lang="it-IT" sz="1100" dirty="0" smtClean="0"/>
              <a:t>E’ determinate con Brasile e Argentina nel declino dell’ALCA (2005), collabora attivamente nello sviluppo dell’</a:t>
            </a:r>
            <a:r>
              <a:rPr lang="it-IT" sz="1100" dirty="0" err="1" smtClean="0"/>
              <a:t>Unasur</a:t>
            </a:r>
            <a:r>
              <a:rPr lang="it-IT" sz="1100" dirty="0" smtClean="0"/>
              <a:t> (2008), dà vita all’ALBA (2004) all’interno della quale troviamo PETROCARIBE quale piattaforma energetica e la moneta unica denominata SUCRE, è tra i massimi promotori del reintegro di Cuba nell’OSA (2009 – rifiutato da L’Avana), entra a far parte del </a:t>
            </a:r>
            <a:r>
              <a:rPr lang="it-IT" sz="1100" dirty="0" err="1" smtClean="0"/>
              <a:t>Mercosur</a:t>
            </a:r>
            <a:r>
              <a:rPr lang="it-IT" sz="1100" dirty="0" smtClean="0"/>
              <a:t> (2012), si fa promotore della CELAC (2010) quale nuovo luogo di confronto tra tutti i paesi a sud del Rio Grande. intensifica l’interazione con nuovi partner commerciali tra cui Cina, Russia, Libia, Iran.</a:t>
            </a:r>
          </a:p>
          <a:p>
            <a:pPr algn="just"/>
            <a:endParaRPr lang="it-IT" sz="1100"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3603" y="3757226"/>
            <a:ext cx="1176091" cy="904610"/>
          </a:xfrm>
          <a:prstGeom prst="rect">
            <a:avLst/>
          </a:prstGeom>
        </p:spPr>
      </p:pic>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559" y="3772001"/>
            <a:ext cx="1256219" cy="881228"/>
          </a:xfrm>
          <a:prstGeom prst="rect">
            <a:avLst/>
          </a:prstGeom>
        </p:spPr>
      </p:pic>
      <p:pic>
        <p:nvPicPr>
          <p:cNvPr id="11" name="Immagin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9699" y="3772001"/>
            <a:ext cx="1324610" cy="881893"/>
          </a:xfrm>
          <a:prstGeom prst="rect">
            <a:avLst/>
          </a:prstGeom>
        </p:spPr>
      </p:pic>
      <p:pic>
        <p:nvPicPr>
          <p:cNvPr id="12" name="Immagin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3603" y="4703011"/>
            <a:ext cx="1176091" cy="881893"/>
          </a:xfrm>
          <a:prstGeom prst="rect">
            <a:avLst/>
          </a:prstGeom>
        </p:spPr>
      </p:pic>
      <p:pic>
        <p:nvPicPr>
          <p:cNvPr id="13" name="Immagin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57075" y="811291"/>
            <a:ext cx="2092921" cy="2092921"/>
          </a:xfrm>
          <a:prstGeom prst="rect">
            <a:avLst/>
          </a:prstGeom>
        </p:spPr>
      </p:pic>
      <p:sp>
        <p:nvSpPr>
          <p:cNvPr id="14" name="CasellaDiTesto 13"/>
          <p:cNvSpPr txBox="1"/>
          <p:nvPr/>
        </p:nvSpPr>
        <p:spPr>
          <a:xfrm>
            <a:off x="3193183" y="116632"/>
            <a:ext cx="3288144" cy="369332"/>
          </a:xfrm>
          <a:prstGeom prst="rect">
            <a:avLst/>
          </a:prstGeom>
          <a:noFill/>
        </p:spPr>
        <p:txBody>
          <a:bodyPr wrap="none" rtlCol="0">
            <a:spAutoFit/>
          </a:bodyPr>
          <a:lstStyle/>
          <a:p>
            <a:r>
              <a:rPr lang="it-IT" b="1" dirty="0" smtClean="0"/>
              <a:t>L’eredità positiva di Chávez:</a:t>
            </a:r>
            <a:endParaRPr lang="it-IT" b="1" dirty="0"/>
          </a:p>
        </p:txBody>
      </p:sp>
      <p:pic>
        <p:nvPicPr>
          <p:cNvPr id="15" name="Immagin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26901" y="5957664"/>
            <a:ext cx="992196" cy="6659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6" name="Immagine 15" descr="Logo.png"/>
          <p:cNvPicPr>
            <a:picLocks noChangeAspect="1"/>
          </p:cNvPicPr>
          <p:nvPr/>
        </p:nvPicPr>
        <p:blipFill>
          <a:blip r:embed="rId9" cstate="print"/>
          <a:stretch>
            <a:fillRect/>
          </a:stretch>
        </p:blipFill>
        <p:spPr>
          <a:xfrm>
            <a:off x="43880" y="5957664"/>
            <a:ext cx="2903636" cy="665903"/>
          </a:xfrm>
          <a:prstGeom prst="rect">
            <a:avLst/>
          </a:prstGeom>
        </p:spPr>
      </p:pic>
    </p:spTree>
    <p:extLst>
      <p:ext uri="{BB962C8B-B14F-4D97-AF65-F5344CB8AC3E}">
        <p14:creationId xmlns:p14="http://schemas.microsoft.com/office/powerpoint/2010/main" val="328160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3193183" y="116632"/>
            <a:ext cx="3352264" cy="369332"/>
          </a:xfrm>
          <a:prstGeom prst="rect">
            <a:avLst/>
          </a:prstGeom>
          <a:noFill/>
        </p:spPr>
        <p:txBody>
          <a:bodyPr wrap="none" rtlCol="0">
            <a:spAutoFit/>
          </a:bodyPr>
          <a:lstStyle/>
          <a:p>
            <a:r>
              <a:rPr lang="it-IT" b="1" dirty="0" smtClean="0"/>
              <a:t>L’eredità negativa di Chávez:</a:t>
            </a:r>
            <a:endParaRPr lang="it-IT" b="1" dirty="0"/>
          </a:p>
        </p:txBody>
      </p:sp>
      <p:sp>
        <p:nvSpPr>
          <p:cNvPr id="2" name="CasellaDiTesto 1"/>
          <p:cNvSpPr txBox="1"/>
          <p:nvPr/>
        </p:nvSpPr>
        <p:spPr>
          <a:xfrm>
            <a:off x="3193183" y="1196752"/>
            <a:ext cx="5544616" cy="584775"/>
          </a:xfrm>
          <a:prstGeom prst="rect">
            <a:avLst/>
          </a:prstGeom>
          <a:noFill/>
        </p:spPr>
        <p:txBody>
          <a:bodyPr wrap="square" rtlCol="0">
            <a:spAutoFit/>
          </a:bodyPr>
          <a:lstStyle/>
          <a:p>
            <a:r>
              <a:rPr lang="it-IT" sz="1600" dirty="0" smtClean="0"/>
              <a:t>Lutto politico nazionale generato dall’</a:t>
            </a:r>
            <a:r>
              <a:rPr lang="it-IT" sz="1600" dirty="0" err="1" smtClean="0"/>
              <a:t>impersonificazione</a:t>
            </a:r>
            <a:r>
              <a:rPr lang="it-IT" sz="1600" dirty="0" smtClean="0"/>
              <a:t> del progetto politico; </a:t>
            </a:r>
            <a:endParaRPr lang="it-IT" sz="1600" dirty="0"/>
          </a:p>
        </p:txBody>
      </p:sp>
      <p:sp>
        <p:nvSpPr>
          <p:cNvPr id="8" name="CasellaDiTesto 7"/>
          <p:cNvSpPr txBox="1"/>
          <p:nvPr/>
        </p:nvSpPr>
        <p:spPr>
          <a:xfrm>
            <a:off x="3193183" y="2068736"/>
            <a:ext cx="5580112" cy="584775"/>
          </a:xfrm>
          <a:prstGeom prst="rect">
            <a:avLst/>
          </a:prstGeom>
          <a:noFill/>
        </p:spPr>
        <p:txBody>
          <a:bodyPr wrap="square" rtlCol="0">
            <a:spAutoFit/>
          </a:bodyPr>
          <a:lstStyle/>
          <a:p>
            <a:r>
              <a:rPr lang="it-IT" sz="1600" dirty="0" smtClean="0"/>
              <a:t>Eccesso di politiche assistenzialiste poco utili al reinserimento attivo nella vita economica del paese;</a:t>
            </a:r>
            <a:endParaRPr lang="it-IT" sz="1600" dirty="0"/>
          </a:p>
        </p:txBody>
      </p:sp>
      <p:sp>
        <p:nvSpPr>
          <p:cNvPr id="9" name="CasellaDiTesto 8"/>
          <p:cNvSpPr txBox="1"/>
          <p:nvPr/>
        </p:nvSpPr>
        <p:spPr>
          <a:xfrm>
            <a:off x="3193183" y="3071753"/>
            <a:ext cx="5256584" cy="584775"/>
          </a:xfrm>
          <a:prstGeom prst="rect">
            <a:avLst/>
          </a:prstGeom>
          <a:noFill/>
        </p:spPr>
        <p:txBody>
          <a:bodyPr wrap="square" rtlCol="0">
            <a:spAutoFit/>
          </a:bodyPr>
          <a:lstStyle/>
          <a:p>
            <a:r>
              <a:rPr lang="it-IT" sz="1600" dirty="0" smtClean="0"/>
              <a:t>Incompiutezza del processo di diversificazione produttiva e dello sviluppo infrastrutturale;</a:t>
            </a:r>
            <a:endParaRPr lang="it-IT" sz="1600" dirty="0"/>
          </a:p>
        </p:txBody>
      </p:sp>
      <p:sp>
        <p:nvSpPr>
          <p:cNvPr id="10" name="CasellaDiTesto 9"/>
          <p:cNvSpPr txBox="1"/>
          <p:nvPr/>
        </p:nvSpPr>
        <p:spPr>
          <a:xfrm>
            <a:off x="3193183" y="4098327"/>
            <a:ext cx="5368958" cy="584775"/>
          </a:xfrm>
          <a:prstGeom prst="rect">
            <a:avLst/>
          </a:prstGeom>
          <a:noFill/>
        </p:spPr>
        <p:txBody>
          <a:bodyPr wrap="square" rtlCol="0">
            <a:spAutoFit/>
          </a:bodyPr>
          <a:lstStyle/>
          <a:p>
            <a:r>
              <a:rPr lang="it-IT" sz="1600" dirty="0" smtClean="0"/>
              <a:t>Ampliamento di una classe media fondamentalmente statica.</a:t>
            </a:r>
            <a:endParaRPr lang="it-IT" sz="1600" dirty="0"/>
          </a:p>
        </p:txBody>
      </p:sp>
      <p:pic>
        <p:nvPicPr>
          <p:cNvPr id="11" name="Immagin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6901" y="5957664"/>
            <a:ext cx="992196" cy="6659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Immagine 11" descr="Logo.png"/>
          <p:cNvPicPr>
            <a:picLocks noChangeAspect="1"/>
          </p:cNvPicPr>
          <p:nvPr/>
        </p:nvPicPr>
        <p:blipFill>
          <a:blip r:embed="rId3" cstate="print"/>
          <a:stretch>
            <a:fillRect/>
          </a:stretch>
        </p:blipFill>
        <p:spPr>
          <a:xfrm>
            <a:off x="43880" y="5957664"/>
            <a:ext cx="2903636" cy="665903"/>
          </a:xfrm>
          <a:prstGeom prst="rect">
            <a:avLst/>
          </a:prstGeom>
        </p:spPr>
      </p:pic>
      <p:pic>
        <p:nvPicPr>
          <p:cNvPr id="13" name="Immagin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43" y="240153"/>
            <a:ext cx="2952328" cy="3163209"/>
          </a:xfrm>
          <a:prstGeom prst="rect">
            <a:avLst/>
          </a:prstGeom>
          <a:ln>
            <a:noFill/>
          </a:ln>
          <a:effectLst>
            <a:softEdge rad="112500"/>
          </a:effectLst>
        </p:spPr>
      </p:pic>
    </p:spTree>
    <p:extLst>
      <p:ext uri="{BB962C8B-B14F-4D97-AF65-F5344CB8AC3E}">
        <p14:creationId xmlns:p14="http://schemas.microsoft.com/office/powerpoint/2010/main" val="1068929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nologia">
  <a:themeElements>
    <a:clrScheme name="Ve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Tecnologi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nologi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948</TotalTime>
  <Words>1660</Words>
  <Application>Microsoft Office PowerPoint</Application>
  <PresentationFormat>Presentazione su schermo (4:3)</PresentationFormat>
  <Paragraphs>195</Paragraphs>
  <Slides>19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19</vt:i4>
      </vt:variant>
    </vt:vector>
  </HeadingPairs>
  <TitlesOfParts>
    <vt:vector size="24" baseType="lpstr">
      <vt:lpstr>Arial</vt:lpstr>
      <vt:lpstr>Calibri</vt:lpstr>
      <vt:lpstr>Franklin Gothic Book</vt:lpstr>
      <vt:lpstr>Wingdings 2</vt:lpstr>
      <vt:lpstr>Tecnologia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William Bavone</dc:creator>
  <cp:lastModifiedBy>William Bavone</cp:lastModifiedBy>
  <cp:revision>68</cp:revision>
  <dcterms:created xsi:type="dcterms:W3CDTF">2017-08-25T16:04:19Z</dcterms:created>
  <dcterms:modified xsi:type="dcterms:W3CDTF">2017-09-22T10:28:15Z</dcterms:modified>
</cp:coreProperties>
</file>